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27"/>
  </p:notesMasterIdLst>
  <p:sldIdLst>
    <p:sldId id="256" r:id="rId5"/>
    <p:sldId id="257" r:id="rId6"/>
    <p:sldId id="270" r:id="rId7"/>
    <p:sldId id="258" r:id="rId8"/>
    <p:sldId id="265" r:id="rId9"/>
    <p:sldId id="274" r:id="rId10"/>
    <p:sldId id="260" r:id="rId11"/>
    <p:sldId id="261" r:id="rId12"/>
    <p:sldId id="275" r:id="rId13"/>
    <p:sldId id="271" r:id="rId14"/>
    <p:sldId id="262" r:id="rId15"/>
    <p:sldId id="280" r:id="rId16"/>
    <p:sldId id="272" r:id="rId17"/>
    <p:sldId id="281" r:id="rId18"/>
    <p:sldId id="279" r:id="rId19"/>
    <p:sldId id="273" r:id="rId20"/>
    <p:sldId id="276" r:id="rId21"/>
    <p:sldId id="282" r:id="rId22"/>
    <p:sldId id="266" r:id="rId23"/>
    <p:sldId id="267" r:id="rId24"/>
    <p:sldId id="269"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B517C-20DB-EF48-CCD9-FDFC6BC861DB}" v="2" dt="2025-03-30T22:53:21.314"/>
    <p1510:client id="{7E0773BC-5508-451F-920D-8EEBA819AC0E}" v="14" dt="2025-03-31T08:01:28.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0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D6FE5-2D28-4523-A120-C57C9986D2B5}" type="datetimeFigureOut">
              <a:rPr lang="en-GB" smtClean="0"/>
              <a:t>04/12/2025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09B60-444C-46DC-B59C-1EC22006D2EE}" type="slidenum">
              <a:rPr lang="en-GB" smtClean="0"/>
              <a:t>‹#›</a:t>
            </a:fld>
            <a:endParaRPr lang="en-GB"/>
          </a:p>
        </p:txBody>
      </p:sp>
    </p:spTree>
    <p:extLst>
      <p:ext uri="{BB962C8B-B14F-4D97-AF65-F5344CB8AC3E}">
        <p14:creationId xmlns:p14="http://schemas.microsoft.com/office/powerpoint/2010/main" val="714074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Neo pixels – why we chose them what they do and their rating such as </a:t>
            </a:r>
            <a:r>
              <a:rPr lang="en-GB" err="1"/>
              <a:t>volatage</a:t>
            </a:r>
            <a:r>
              <a:rPr lang="en-GB"/>
              <a:t> and current</a:t>
            </a:r>
          </a:p>
          <a:p>
            <a:r>
              <a:rPr lang="en-GB"/>
              <a:t>Power supply- what power</a:t>
            </a:r>
            <a:r>
              <a:rPr lang="en-GB" baseline="0"/>
              <a:t> supply we used and why and values of what it provides</a:t>
            </a:r>
          </a:p>
          <a:p>
            <a:r>
              <a:rPr lang="en-GB" baseline="0"/>
              <a:t>PCB – why we chose this over the original idea of no </a:t>
            </a:r>
            <a:r>
              <a:rPr lang="en-GB" baseline="0" err="1"/>
              <a:t>pcb</a:t>
            </a:r>
            <a:endParaRPr lang="en-GB" baseline="0"/>
          </a:p>
          <a:p>
            <a:r>
              <a:rPr lang="en-GB" baseline="0"/>
              <a:t>Arduino – why we chose this over other possible programming languages</a:t>
            </a:r>
            <a:endParaRPr lang="en-GB"/>
          </a:p>
        </p:txBody>
      </p:sp>
      <p:sp>
        <p:nvSpPr>
          <p:cNvPr id="4" name="Slide Number Placeholder 3"/>
          <p:cNvSpPr>
            <a:spLocks noGrp="1"/>
          </p:cNvSpPr>
          <p:nvPr>
            <p:ph type="sldNum" sz="quarter" idx="10"/>
          </p:nvPr>
        </p:nvSpPr>
        <p:spPr/>
        <p:txBody>
          <a:bodyPr/>
          <a:lstStyle/>
          <a:p>
            <a:fld id="{D3309B60-444C-46DC-B59C-1EC22006D2EE}" type="slidenum">
              <a:rPr lang="en-GB" smtClean="0"/>
              <a:t>8</a:t>
            </a:fld>
            <a:endParaRPr lang="en-GB"/>
          </a:p>
        </p:txBody>
      </p:sp>
    </p:spTree>
    <p:extLst>
      <p:ext uri="{BB962C8B-B14F-4D97-AF65-F5344CB8AC3E}">
        <p14:creationId xmlns:p14="http://schemas.microsoft.com/office/powerpoint/2010/main" val="428806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87975-784F-F050-797E-F8F208171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9FB2B2-11C5-3FA8-F548-61B594757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4D1EB-0F25-D5FD-619F-6EB6A5505633}"/>
              </a:ext>
            </a:extLst>
          </p:cNvPr>
          <p:cNvSpPr>
            <a:spLocks noGrp="1"/>
          </p:cNvSpPr>
          <p:nvPr>
            <p:ph type="body" idx="1"/>
          </p:nvPr>
        </p:nvSpPr>
        <p:spPr/>
        <p:txBody>
          <a:bodyPr/>
          <a:lstStyle/>
          <a:p>
            <a:r>
              <a:rPr lang="en-GB"/>
              <a:t>Neo pixels – why we chose them what they do and their rating such as </a:t>
            </a:r>
            <a:r>
              <a:rPr lang="en-GB" err="1"/>
              <a:t>volatage</a:t>
            </a:r>
            <a:r>
              <a:rPr lang="en-GB"/>
              <a:t> and current</a:t>
            </a:r>
          </a:p>
          <a:p>
            <a:r>
              <a:rPr lang="en-GB"/>
              <a:t>Power supply- what power</a:t>
            </a:r>
            <a:r>
              <a:rPr lang="en-GB" baseline="0"/>
              <a:t> supply we used and why and values of what it provides</a:t>
            </a:r>
          </a:p>
          <a:p>
            <a:r>
              <a:rPr lang="en-GB" baseline="0"/>
              <a:t>PCB – why we chose this over the original idea of no </a:t>
            </a:r>
            <a:r>
              <a:rPr lang="en-GB" baseline="0" err="1"/>
              <a:t>pcb</a:t>
            </a:r>
            <a:endParaRPr lang="en-GB" baseline="0"/>
          </a:p>
          <a:p>
            <a:r>
              <a:rPr lang="en-GB" baseline="0"/>
              <a:t>Arduino – why we chose this over other possible programming languages</a:t>
            </a:r>
            <a:endParaRPr lang="en-GB"/>
          </a:p>
        </p:txBody>
      </p:sp>
      <p:sp>
        <p:nvSpPr>
          <p:cNvPr id="4" name="Slide Number Placeholder 3">
            <a:extLst>
              <a:ext uri="{FF2B5EF4-FFF2-40B4-BE49-F238E27FC236}">
                <a16:creationId xmlns:a16="http://schemas.microsoft.com/office/drawing/2014/main" id="{A13C2671-7496-A7F3-D936-FE19088370CB}"/>
              </a:ext>
            </a:extLst>
          </p:cNvPr>
          <p:cNvSpPr>
            <a:spLocks noGrp="1"/>
          </p:cNvSpPr>
          <p:nvPr>
            <p:ph type="sldNum" sz="quarter" idx="10"/>
          </p:nvPr>
        </p:nvSpPr>
        <p:spPr/>
        <p:txBody>
          <a:bodyPr/>
          <a:lstStyle/>
          <a:p>
            <a:fld id="{D3309B60-444C-46DC-B59C-1EC22006D2EE}" type="slidenum">
              <a:rPr lang="en-GB" smtClean="0"/>
              <a:t>9</a:t>
            </a:fld>
            <a:endParaRPr lang="en-GB"/>
          </a:p>
        </p:txBody>
      </p:sp>
    </p:spTree>
    <p:extLst>
      <p:ext uri="{BB962C8B-B14F-4D97-AF65-F5344CB8AC3E}">
        <p14:creationId xmlns:p14="http://schemas.microsoft.com/office/powerpoint/2010/main" val="2248585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89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6831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38112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74886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255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7178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47777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9701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12/4/2025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3623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12/4/2025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53720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5078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12/4/2025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05488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pastebin.com/H5fWksem"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amazon.co.uk/Treedix-Individually-Addressable-Full-Colour-Programming/dp/B0CLZDPGD7/ref=sr_1_22_sspa?crid=2FAAKH2B7KZVS&amp;dib=eyJ2IjoiMSJ9.jywfeh_mE3DukkUJ1cmgoa1PYBcdEQaZOK6PKgHGITIKbSH20eH8AT2vcaocSWsQnN1X1gsulHGtstz7VlnDY1IPXyw_FQNqrQy-XfxGUNwJ0vH4eh_LKTeWt8EgBEU--auAZwasyLuPvZhNDXgOC8ev1NFv9AtD-TDYZE9pmKGMfJTnuAqL3S8s0ZaQLMCmM-K1NRBrln3l1yql64hyCFNosEc2Qnbqs6TDy6oLMSXXD-yELWAvF9nFbvtFxkTKOvK4lJZZ-IiWqkTb_011s7cwYXQAAyzEblrTZHXLcA0.FPAu3BQqJE7eI8s0SYLsd-vniBZpvFBLDb-W766uOig&amp;dib_tag=se&amp;keywords=neopixel+cube&amp;qid=1743007387&amp;sprefix=neopixel+cube%2Caps%2C84&amp;sr=8-22-spons&amp;sp_csd=d2lkZ2V0TmFtZT1zcF9tdGY&amp;psc=1"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aliexpress.com/item/32847395535.html?src=bing&amp;aff_short_key=UneMJZVf&amp;aff_platform=true&amp;isdl=y&amp;albch=shopping&amp;acnt=135095331&amp;isdl=y&amp;albcp=554851195&amp;albag=1306220947490970&amp;slnk=&amp;trgt=pla-4585238373891532&amp;plac=&amp;crea=81638863712723&amp;netw=o&amp;device=c&amp;mtctp=e&amp;utm_source=Bing&amp;utm_medium=shopping&amp;utm_campaign=PA_Bing_UK_PLA_PC%2FM_SFFC_ALL_MaxValue_20240204&amp;utm_content=All&amp;utm_term=neopixel%20led%20cube&amp;msclkid=7223ab27b042121ac6e1ccc389278864" TargetMode="External"/><Relationship Id="rId5" Type="http://schemas.openxmlformats.org/officeDocument/2006/relationships/image" Target="../media/image4.png"/><Relationship Id="rId4" Type="http://schemas.openxmlformats.org/officeDocument/2006/relationships/hyperlink" Target="https://www.amazon.co.uk/iCubeSmart-Soldering-Electronic-Programmable-3D8S-BLUE/dp/B0851YVSK2/ref=sxin_15_pa_sp_search_thematic_sspa?content-id=amzn1.sym.7d6d2701-d8ca-49e6-9751-a9cde3123f5b%3Aamzn1.sym.7d6d2701-d8ca-49e6-9751-a9cde3123f5b&amp;crid=V4VKBX1EWM1Z&amp;cv_ct_cx=neopixel%2Bled%2Bcube&amp;keywords=neopixel%2Bled%2Bcube&amp;pd_rd_i=B0851YVSK2&amp;pd_rd_r=2dfd8af4-c351-4aff-96a3-a37c91559cbf&amp;pd_rd_w=d4xdU&amp;pd_rd_wg=UKKRW&amp;pf_rd_p=7d6d2701-d8ca-49e6-9751-a9cde3123f5b&amp;pf_rd_r=AFS7KB6ZVMQGR2H7NXZE&amp;qid=1743010167&amp;sbo=RZvfv%2F%2FHxDF%2BO5021pAnSA%3D%3D&amp;sprefix=neopixel%2Bled%2Bcube%2Caps%2C247&amp;sr=1-3-76163601-3bc5-4bd6-b454-ded14c50366a-spons&amp;sp_csd=d2lkZ2V0TmFtZT1zcF9zZWFyY2hfdGhlbWF0aWM&amp;th=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9.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ireframe of lines and dots&#10;&#10;AI-generated content may be incorrect.">
            <a:extLst>
              <a:ext uri="{FF2B5EF4-FFF2-40B4-BE49-F238E27FC236}">
                <a16:creationId xmlns:a16="http://schemas.microsoft.com/office/drawing/2014/main" id="{1FD51F6D-762B-4683-9B4D-4EA3ADC191DC}"/>
              </a:ext>
            </a:extLst>
          </p:cNvPr>
          <p:cNvPicPr>
            <a:picLocks noChangeAspect="1"/>
          </p:cNvPicPr>
          <p:nvPr/>
        </p:nvPicPr>
        <p:blipFill>
          <a:blip r:embed="rId2">
            <a:duotone>
              <a:prstClr val="black"/>
              <a:schemeClr val="bg1">
                <a:tint val="45000"/>
                <a:satMod val="400000"/>
              </a:schemeClr>
            </a:duotone>
            <a:alphaModFix amt="25000"/>
          </a:blip>
          <a:srcRect t="28904" b="13404"/>
          <a:stretch/>
        </p:blipFill>
        <p:spPr>
          <a:xfrm>
            <a:off x="782639" y="29548"/>
            <a:ext cx="10691339" cy="6013845"/>
          </a:xfrm>
          <a:prstGeom prst="rect">
            <a:avLst/>
          </a:prstGeom>
        </p:spPr>
      </p:pic>
      <p:sp>
        <p:nvSpPr>
          <p:cNvPr id="2" name="Title 1"/>
          <p:cNvSpPr>
            <a:spLocks noGrp="1"/>
          </p:cNvSpPr>
          <p:nvPr>
            <p:ph type="ctrTitle"/>
          </p:nvPr>
        </p:nvSpPr>
        <p:spPr>
          <a:xfrm>
            <a:off x="2618173" y="630936"/>
            <a:ext cx="7315200" cy="2702018"/>
          </a:xfrm>
          <a:noFill/>
        </p:spPr>
        <p:txBody>
          <a:bodyPr anchor="b">
            <a:normAutofit/>
          </a:bodyPr>
          <a:lstStyle/>
          <a:p>
            <a:r>
              <a:rPr lang="en-US" sz="4800" err="1">
                <a:solidFill>
                  <a:schemeClr val="accent4">
                    <a:lumMod val="75000"/>
                  </a:schemeClr>
                </a:solidFill>
                <a:ea typeface="Calibri Light" panose="020F0302020204030204"/>
                <a:cs typeface="Calibri Light" panose="020F0302020204030204"/>
              </a:rPr>
              <a:t>Neopixel</a:t>
            </a:r>
            <a:r>
              <a:rPr lang="en-US" sz="4800">
                <a:solidFill>
                  <a:schemeClr val="accent4">
                    <a:lumMod val="75000"/>
                  </a:schemeClr>
                </a:solidFill>
                <a:ea typeface="Calibri Light" panose="020F0302020204030204"/>
                <a:cs typeface="Calibri Light" panose="020F0302020204030204"/>
              </a:rPr>
              <a:t> Cube</a:t>
            </a:r>
          </a:p>
        </p:txBody>
      </p:sp>
      <p:sp>
        <p:nvSpPr>
          <p:cNvPr id="3" name="Subtitle 2"/>
          <p:cNvSpPr>
            <a:spLocks noGrp="1"/>
          </p:cNvSpPr>
          <p:nvPr>
            <p:ph type="subTitle" idx="1"/>
          </p:nvPr>
        </p:nvSpPr>
        <p:spPr>
          <a:xfrm>
            <a:off x="2618174" y="3427487"/>
            <a:ext cx="7315200" cy="2615906"/>
          </a:xfrm>
          <a:noFill/>
        </p:spPr>
        <p:txBody>
          <a:bodyPr vert="horz" lIns="91440" tIns="45720" rIns="91440" bIns="45720" rtlCol="0" anchor="t">
            <a:normAutofit/>
          </a:bodyPr>
          <a:lstStyle/>
          <a:p>
            <a:r>
              <a:rPr lang="en-GB">
                <a:solidFill>
                  <a:schemeClr val="accent4">
                    <a:lumMod val="75000"/>
                  </a:schemeClr>
                </a:solidFill>
              </a:rPr>
              <a:t>By Team 16</a:t>
            </a:r>
            <a:endParaRPr lang="en-GB">
              <a:solidFill>
                <a:schemeClr val="accent4">
                  <a:lumMod val="75000"/>
                </a:schemeClr>
              </a:solidFill>
              <a:ea typeface="Calibri Light"/>
              <a:cs typeface="Calibri Light"/>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731E-2C72-4422-A49E-C44377810FC4}"/>
              </a:ext>
            </a:extLst>
          </p:cNvPr>
          <p:cNvSpPr>
            <a:spLocks noGrp="1"/>
          </p:cNvSpPr>
          <p:nvPr>
            <p:ph type="title"/>
          </p:nvPr>
        </p:nvSpPr>
        <p:spPr/>
        <p:txBody>
          <a:bodyPr/>
          <a:lstStyle/>
          <a:p>
            <a:r>
              <a:rPr lang="en-US">
                <a:cs typeface="Calibri Light"/>
              </a:rPr>
              <a:t>Hardware Summary</a:t>
            </a:r>
            <a:br>
              <a:rPr lang="en-US">
                <a:cs typeface="Calibri Light"/>
              </a:rPr>
            </a:br>
            <a:r>
              <a:rPr lang="en-US">
                <a:cs typeface="Calibri Light"/>
              </a:rPr>
              <a:t>Design choices:</a:t>
            </a:r>
            <a:endParaRPr lang="en-US"/>
          </a:p>
        </p:txBody>
      </p:sp>
      <p:pic>
        <p:nvPicPr>
          <p:cNvPr id="6" name="Picture 5" descr="A circuit board with wires and wires&#10;&#10;AI-generated content may be incorrect.">
            <a:extLst>
              <a:ext uri="{FF2B5EF4-FFF2-40B4-BE49-F238E27FC236}">
                <a16:creationId xmlns:a16="http://schemas.microsoft.com/office/drawing/2014/main" id="{6140F4D9-3522-2523-E022-132E09B3780D}"/>
              </a:ext>
            </a:extLst>
          </p:cNvPr>
          <p:cNvPicPr>
            <a:picLocks noChangeAspect="1"/>
          </p:cNvPicPr>
          <p:nvPr/>
        </p:nvPicPr>
        <p:blipFill>
          <a:blip r:embed="rId2"/>
          <a:stretch>
            <a:fillRect/>
          </a:stretch>
        </p:blipFill>
        <p:spPr>
          <a:xfrm>
            <a:off x="5490308" y="2022230"/>
            <a:ext cx="3087078" cy="1699847"/>
          </a:xfrm>
          <a:prstGeom prst="rect">
            <a:avLst/>
          </a:prstGeom>
        </p:spPr>
      </p:pic>
      <p:pic>
        <p:nvPicPr>
          <p:cNvPr id="7" name="Picture 6" descr="A wire and circuit board on a table&#10;&#10;AI-generated content may be incorrect.">
            <a:extLst>
              <a:ext uri="{FF2B5EF4-FFF2-40B4-BE49-F238E27FC236}">
                <a16:creationId xmlns:a16="http://schemas.microsoft.com/office/drawing/2014/main" id="{F1CC8BA4-FE5A-A84E-3888-33C73AF35F3A}"/>
              </a:ext>
            </a:extLst>
          </p:cNvPr>
          <p:cNvPicPr>
            <a:picLocks noChangeAspect="1"/>
          </p:cNvPicPr>
          <p:nvPr/>
        </p:nvPicPr>
        <p:blipFill>
          <a:blip r:embed="rId3"/>
          <a:stretch>
            <a:fillRect/>
          </a:stretch>
        </p:blipFill>
        <p:spPr>
          <a:xfrm>
            <a:off x="5485425" y="3912578"/>
            <a:ext cx="3091745" cy="2159001"/>
          </a:xfrm>
          <a:prstGeom prst="rect">
            <a:avLst/>
          </a:prstGeom>
        </p:spPr>
      </p:pic>
      <p:pic>
        <p:nvPicPr>
          <p:cNvPr id="11" name="Picture 10" descr="A wire connected to a square shape&#10;&#10;AI-generated content may be incorrect.">
            <a:extLst>
              <a:ext uri="{FF2B5EF4-FFF2-40B4-BE49-F238E27FC236}">
                <a16:creationId xmlns:a16="http://schemas.microsoft.com/office/drawing/2014/main" id="{41DAB2AF-120B-F600-6208-18A6DE93E972}"/>
              </a:ext>
            </a:extLst>
          </p:cNvPr>
          <p:cNvPicPr>
            <a:picLocks noChangeAspect="1"/>
          </p:cNvPicPr>
          <p:nvPr/>
        </p:nvPicPr>
        <p:blipFill>
          <a:blip r:embed="rId4"/>
          <a:stretch>
            <a:fillRect/>
          </a:stretch>
        </p:blipFill>
        <p:spPr>
          <a:xfrm>
            <a:off x="346806" y="4205653"/>
            <a:ext cx="1950498" cy="1856155"/>
          </a:xfrm>
          <a:prstGeom prst="rect">
            <a:avLst/>
          </a:prstGeom>
        </p:spPr>
      </p:pic>
      <p:pic>
        <p:nvPicPr>
          <p:cNvPr id="12" name="Picture 11" descr="A white board with black wires and holes&#10;&#10;AI-generated content may be incorrect.">
            <a:extLst>
              <a:ext uri="{FF2B5EF4-FFF2-40B4-BE49-F238E27FC236}">
                <a16:creationId xmlns:a16="http://schemas.microsoft.com/office/drawing/2014/main" id="{9FF8421C-A3B8-7008-6C57-A18B25AC9581}"/>
              </a:ext>
            </a:extLst>
          </p:cNvPr>
          <p:cNvPicPr>
            <a:picLocks noChangeAspect="1"/>
          </p:cNvPicPr>
          <p:nvPr/>
        </p:nvPicPr>
        <p:blipFill>
          <a:blip r:embed="rId5"/>
          <a:stretch>
            <a:fillRect/>
          </a:stretch>
        </p:blipFill>
        <p:spPr>
          <a:xfrm>
            <a:off x="343181" y="2022231"/>
            <a:ext cx="1912254" cy="1856155"/>
          </a:xfrm>
          <a:prstGeom prst="rect">
            <a:avLst/>
          </a:prstGeom>
        </p:spPr>
      </p:pic>
      <p:sp>
        <p:nvSpPr>
          <p:cNvPr id="14" name="TextBox 13">
            <a:extLst>
              <a:ext uri="{FF2B5EF4-FFF2-40B4-BE49-F238E27FC236}">
                <a16:creationId xmlns:a16="http://schemas.microsoft.com/office/drawing/2014/main" id="{3475DFC9-7864-E100-0D32-E1B5C484CB6E}"/>
              </a:ext>
            </a:extLst>
          </p:cNvPr>
          <p:cNvSpPr txBox="1"/>
          <p:nvPr/>
        </p:nvSpPr>
        <p:spPr>
          <a:xfrm>
            <a:off x="2391793" y="1936452"/>
            <a:ext cx="308802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solidFill>
                  <a:schemeClr val="tx1">
                    <a:lumMod val="75000"/>
                    <a:lumOff val="25000"/>
                  </a:schemeClr>
                </a:solidFill>
                <a:ea typeface="Calibri"/>
                <a:cs typeface="Calibri"/>
              </a:rPr>
              <a:t>Made from 4 main layers</a:t>
            </a:r>
          </a:p>
          <a:p>
            <a:pPr marL="285750" indent="-285750">
              <a:buFont typeface="Arial"/>
              <a:buChar char="•"/>
            </a:pPr>
            <a:r>
              <a:rPr lang="en-GB">
                <a:solidFill>
                  <a:schemeClr val="tx1">
                    <a:lumMod val="75000"/>
                    <a:lumOff val="25000"/>
                  </a:schemeClr>
                </a:solidFill>
                <a:ea typeface="Calibri"/>
                <a:cs typeface="Calibri"/>
              </a:rPr>
              <a:t>Each layer has 4 sections</a:t>
            </a:r>
          </a:p>
          <a:p>
            <a:pPr marL="285750" indent="-285750">
              <a:buFont typeface="Arial"/>
              <a:buChar char="•"/>
            </a:pPr>
            <a:r>
              <a:rPr lang="en-GB">
                <a:solidFill>
                  <a:schemeClr val="tx1">
                    <a:lumMod val="75000"/>
                    <a:lumOff val="25000"/>
                  </a:schemeClr>
                </a:solidFill>
                <a:ea typeface="Calibri"/>
                <a:cs typeface="Calibri"/>
              </a:rPr>
              <a:t>Constructed from copper wire, soldered to pads under LEDS</a:t>
            </a:r>
          </a:p>
          <a:p>
            <a:pPr marL="285750" indent="-285750">
              <a:buFont typeface="Arial"/>
              <a:buChar char="•"/>
            </a:pPr>
            <a:r>
              <a:rPr lang="en-GB">
                <a:solidFill>
                  <a:schemeClr val="tx1">
                    <a:lumMod val="75000"/>
                    <a:lumOff val="25000"/>
                  </a:schemeClr>
                </a:solidFill>
                <a:ea typeface="Calibri"/>
                <a:cs typeface="Calibri"/>
              </a:rPr>
              <a:t>Simple template used for equal spacing</a:t>
            </a:r>
          </a:p>
        </p:txBody>
      </p:sp>
      <p:sp>
        <p:nvSpPr>
          <p:cNvPr id="15" name="TextBox 14">
            <a:extLst>
              <a:ext uri="{FF2B5EF4-FFF2-40B4-BE49-F238E27FC236}">
                <a16:creationId xmlns:a16="http://schemas.microsoft.com/office/drawing/2014/main" id="{57BFC033-7FC3-5F3B-091F-679280146BEB}"/>
              </a:ext>
            </a:extLst>
          </p:cNvPr>
          <p:cNvSpPr txBox="1"/>
          <p:nvPr/>
        </p:nvSpPr>
        <p:spPr>
          <a:xfrm>
            <a:off x="2391793" y="4124759"/>
            <a:ext cx="308802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solidFill>
                  <a:schemeClr val="tx1">
                    <a:lumMod val="75000"/>
                    <a:lumOff val="25000"/>
                  </a:schemeClr>
                </a:solidFill>
                <a:ea typeface="Calibri"/>
                <a:cs typeface="Calibri"/>
              </a:rPr>
              <a:t>Each section joined up with more wire</a:t>
            </a:r>
          </a:p>
          <a:p>
            <a:pPr marL="285750" indent="-285750">
              <a:buFont typeface="Arial"/>
              <a:buChar char="•"/>
            </a:pPr>
            <a:r>
              <a:rPr lang="en-GB">
                <a:solidFill>
                  <a:schemeClr val="tx1">
                    <a:lumMod val="75000"/>
                    <a:lumOff val="25000"/>
                  </a:schemeClr>
                </a:solidFill>
                <a:ea typeface="Calibri"/>
                <a:cs typeface="Calibri"/>
              </a:rPr>
              <a:t>Each layer joined up with a common ground and +5V</a:t>
            </a:r>
          </a:p>
          <a:p>
            <a:pPr marL="285750" indent="-285750">
              <a:buFont typeface="Arial"/>
              <a:buChar char="•"/>
            </a:pPr>
            <a:r>
              <a:rPr lang="en-GB">
                <a:solidFill>
                  <a:schemeClr val="tx1">
                    <a:lumMod val="75000"/>
                    <a:lumOff val="25000"/>
                  </a:schemeClr>
                </a:solidFill>
                <a:ea typeface="Calibri"/>
                <a:cs typeface="Calibri"/>
              </a:rPr>
              <a:t>Between both rails, an insulated data wire is used which daisy chains each LED</a:t>
            </a:r>
          </a:p>
        </p:txBody>
      </p:sp>
      <p:sp>
        <p:nvSpPr>
          <p:cNvPr id="16" name="TextBox 15">
            <a:extLst>
              <a:ext uri="{FF2B5EF4-FFF2-40B4-BE49-F238E27FC236}">
                <a16:creationId xmlns:a16="http://schemas.microsoft.com/office/drawing/2014/main" id="{8FB829B4-2B70-056B-416B-87FCD4AF49EF}"/>
              </a:ext>
            </a:extLst>
          </p:cNvPr>
          <p:cNvSpPr txBox="1"/>
          <p:nvPr/>
        </p:nvSpPr>
        <p:spPr>
          <a:xfrm>
            <a:off x="8575715" y="1858297"/>
            <a:ext cx="28535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solidFill>
                  <a:schemeClr val="tx1">
                    <a:lumMod val="75000"/>
                    <a:lumOff val="25000"/>
                  </a:schemeClr>
                </a:solidFill>
                <a:ea typeface="Calibri"/>
                <a:cs typeface="Calibri"/>
              </a:rPr>
              <a:t>Thick wires used the </a:t>
            </a:r>
            <a:r>
              <a:rPr lang="en-GB" err="1">
                <a:solidFill>
                  <a:schemeClr val="tx1">
                    <a:lumMod val="75000"/>
                    <a:lumOff val="25000"/>
                  </a:schemeClr>
                </a:solidFill>
                <a:ea typeface="Calibri"/>
                <a:cs typeface="Calibri"/>
              </a:rPr>
              <a:t>Neopixel</a:t>
            </a:r>
            <a:r>
              <a:rPr lang="en-GB">
                <a:solidFill>
                  <a:schemeClr val="tx1">
                    <a:lumMod val="75000"/>
                    <a:lumOff val="25000"/>
                  </a:schemeClr>
                </a:solidFill>
                <a:ea typeface="Calibri"/>
                <a:cs typeface="Calibri"/>
              </a:rPr>
              <a:t> cube ground and +5V</a:t>
            </a:r>
          </a:p>
        </p:txBody>
      </p:sp>
      <p:sp>
        <p:nvSpPr>
          <p:cNvPr id="17" name="TextBox 16">
            <a:extLst>
              <a:ext uri="{FF2B5EF4-FFF2-40B4-BE49-F238E27FC236}">
                <a16:creationId xmlns:a16="http://schemas.microsoft.com/office/drawing/2014/main" id="{0F2AE881-9CC1-AD11-6E40-B6B1047CAF52}"/>
              </a:ext>
            </a:extLst>
          </p:cNvPr>
          <p:cNvSpPr txBox="1"/>
          <p:nvPr/>
        </p:nvSpPr>
        <p:spPr>
          <a:xfrm>
            <a:off x="8575715" y="2786373"/>
            <a:ext cx="28535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solidFill>
                  <a:schemeClr val="tx1">
                    <a:lumMod val="75000"/>
                    <a:lumOff val="25000"/>
                  </a:schemeClr>
                </a:solidFill>
                <a:ea typeface="Calibri"/>
                <a:cs typeface="Calibri"/>
              </a:rPr>
              <a:t>Simple circuit which allows for one power source</a:t>
            </a:r>
          </a:p>
        </p:txBody>
      </p:sp>
      <p:sp>
        <p:nvSpPr>
          <p:cNvPr id="18" name="TextBox 17">
            <a:extLst>
              <a:ext uri="{FF2B5EF4-FFF2-40B4-BE49-F238E27FC236}">
                <a16:creationId xmlns:a16="http://schemas.microsoft.com/office/drawing/2014/main" id="{21F40D0A-7E04-491E-253D-58347EDFDEB9}"/>
              </a:ext>
            </a:extLst>
          </p:cNvPr>
          <p:cNvSpPr txBox="1"/>
          <p:nvPr/>
        </p:nvSpPr>
        <p:spPr>
          <a:xfrm>
            <a:off x="8575714" y="3968450"/>
            <a:ext cx="28535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solidFill>
                  <a:schemeClr val="tx1">
                    <a:lumMod val="75000"/>
                    <a:lumOff val="25000"/>
                  </a:schemeClr>
                </a:solidFill>
                <a:ea typeface="Calibri"/>
                <a:cs typeface="Calibri"/>
              </a:rPr>
              <a:t>Final cube is assembled with all 4 layers. </a:t>
            </a:r>
          </a:p>
          <a:p>
            <a:pPr marL="285750" indent="-285750">
              <a:buFont typeface="Arial"/>
              <a:buChar char="•"/>
            </a:pPr>
            <a:r>
              <a:rPr lang="en-GB">
                <a:solidFill>
                  <a:schemeClr val="tx1">
                    <a:lumMod val="75000"/>
                    <a:lumOff val="25000"/>
                  </a:schemeClr>
                </a:solidFill>
                <a:ea typeface="Calibri"/>
                <a:cs typeface="Calibri"/>
              </a:rPr>
              <a:t>Layers joined with vertical animalised copper wire, soldered together with equal spacing</a:t>
            </a:r>
          </a:p>
          <a:p>
            <a:pPr marL="285750" indent="-285750">
              <a:buFont typeface="Arial"/>
              <a:buChar char="•"/>
            </a:pPr>
            <a:endParaRPr lang="en-GB">
              <a:ea typeface="Calibri"/>
              <a:cs typeface="Calibri"/>
            </a:endParaRPr>
          </a:p>
        </p:txBody>
      </p:sp>
    </p:spTree>
    <p:extLst>
      <p:ext uri="{BB962C8B-B14F-4D97-AF65-F5344CB8AC3E}">
        <p14:creationId xmlns:p14="http://schemas.microsoft.com/office/powerpoint/2010/main" val="221395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5C54-C9BD-44D0-B504-CC694D8EBB48}"/>
              </a:ext>
            </a:extLst>
          </p:cNvPr>
          <p:cNvSpPr>
            <a:spLocks noGrp="1"/>
          </p:cNvSpPr>
          <p:nvPr>
            <p:ph type="title"/>
          </p:nvPr>
        </p:nvSpPr>
        <p:spPr/>
        <p:txBody>
          <a:bodyPr/>
          <a:lstStyle/>
          <a:p>
            <a:r>
              <a:rPr lang="en-GB"/>
              <a:t>Software Overview</a:t>
            </a:r>
            <a:endParaRPr lang="en-US"/>
          </a:p>
        </p:txBody>
      </p:sp>
      <p:sp>
        <p:nvSpPr>
          <p:cNvPr id="12" name="TextBox 11"/>
          <p:cNvSpPr txBox="1"/>
          <p:nvPr/>
        </p:nvSpPr>
        <p:spPr>
          <a:xfrm>
            <a:off x="5594466" y="5702719"/>
            <a:ext cx="764771" cy="369332"/>
          </a:xfrm>
          <a:prstGeom prst="rect">
            <a:avLst/>
          </a:prstGeom>
          <a:noFill/>
        </p:spPr>
        <p:txBody>
          <a:bodyPr wrap="square" rtlCol="0">
            <a:spAutoFit/>
          </a:bodyPr>
          <a:lstStyle/>
          <a:p>
            <a:r>
              <a:rPr lang="en-GB"/>
              <a:t>Code</a:t>
            </a:r>
          </a:p>
        </p:txBody>
      </p:sp>
      <p:pic>
        <p:nvPicPr>
          <p:cNvPr id="13" name="Picture 12">
            <a:extLst>
              <a:ext uri="{FF2B5EF4-FFF2-40B4-BE49-F238E27FC236}">
                <a16:creationId xmlns:a16="http://schemas.microsoft.com/office/drawing/2014/main" id="{AC5E52F0-30F1-AB29-009A-9F3B6CED5896}"/>
              </a:ext>
            </a:extLst>
          </p:cNvPr>
          <p:cNvPicPr>
            <a:picLocks noChangeAspect="1"/>
          </p:cNvPicPr>
          <p:nvPr/>
        </p:nvPicPr>
        <p:blipFill>
          <a:blip r:embed="rId2"/>
          <a:stretch>
            <a:fillRect/>
          </a:stretch>
        </p:blipFill>
        <p:spPr>
          <a:xfrm>
            <a:off x="975594" y="1845734"/>
            <a:ext cx="10119126" cy="4300079"/>
          </a:xfrm>
          <a:prstGeom prst="rect">
            <a:avLst/>
          </a:prstGeom>
        </p:spPr>
      </p:pic>
    </p:spTree>
    <p:extLst>
      <p:ext uri="{BB962C8B-B14F-4D97-AF65-F5344CB8AC3E}">
        <p14:creationId xmlns:p14="http://schemas.microsoft.com/office/powerpoint/2010/main" val="233611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440D1-B43E-8828-45C3-4ECE4B92923C}"/>
              </a:ext>
            </a:extLst>
          </p:cNvPr>
          <p:cNvPicPr>
            <a:picLocks noChangeAspect="1"/>
          </p:cNvPicPr>
          <p:nvPr/>
        </p:nvPicPr>
        <p:blipFill>
          <a:blip r:embed="rId2"/>
          <a:stretch>
            <a:fillRect/>
          </a:stretch>
        </p:blipFill>
        <p:spPr>
          <a:xfrm>
            <a:off x="1398116" y="643467"/>
            <a:ext cx="9395767" cy="5050225"/>
          </a:xfrm>
          <a:prstGeom prst="rect">
            <a:avLst/>
          </a:prstGeom>
        </p:spPr>
      </p:pic>
    </p:spTree>
    <p:extLst>
      <p:ext uri="{BB962C8B-B14F-4D97-AF65-F5344CB8AC3E}">
        <p14:creationId xmlns:p14="http://schemas.microsoft.com/office/powerpoint/2010/main" val="178617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6F27-39A7-4446-A68E-999DB21B2DB8}"/>
              </a:ext>
            </a:extLst>
          </p:cNvPr>
          <p:cNvSpPr>
            <a:spLocks noGrp="1"/>
          </p:cNvSpPr>
          <p:nvPr>
            <p:ph type="title"/>
          </p:nvPr>
        </p:nvSpPr>
        <p:spPr/>
        <p:txBody>
          <a:bodyPr/>
          <a:lstStyle/>
          <a:p>
            <a:r>
              <a:rPr lang="en-US">
                <a:cs typeface="Calibri Light"/>
              </a:rPr>
              <a:t>Video </a:t>
            </a:r>
            <a:endParaRPr lang="en-US"/>
          </a:p>
        </p:txBody>
      </p:sp>
      <p:pic>
        <p:nvPicPr>
          <p:cNvPr id="6" name="WhatsApp Video 2025-03-27 at 09.57.57">
            <a:hlinkClick r:id="" action="ppaction://media"/>
            <a:extLst>
              <a:ext uri="{FF2B5EF4-FFF2-40B4-BE49-F238E27FC236}">
                <a16:creationId xmlns:a16="http://schemas.microsoft.com/office/drawing/2014/main" id="{6B0F61D0-DD04-B99D-26E6-AAAE3ED5E8F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54489" y="1856408"/>
            <a:ext cx="4745175" cy="4337878"/>
          </a:xfrm>
          <a:prstGeom prst="rect">
            <a:avLst/>
          </a:prstGeom>
        </p:spPr>
      </p:pic>
    </p:spTree>
    <p:extLst>
      <p:ext uri="{BB962C8B-B14F-4D97-AF65-F5344CB8AC3E}">
        <p14:creationId xmlns:p14="http://schemas.microsoft.com/office/powerpoint/2010/main" val="375858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11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24F5-ED5C-8F64-2222-7BDF3D0E5EA7}"/>
              </a:ext>
            </a:extLst>
          </p:cNvPr>
          <p:cNvSpPr>
            <a:spLocks noGrp="1"/>
          </p:cNvSpPr>
          <p:nvPr>
            <p:ph type="title"/>
          </p:nvPr>
        </p:nvSpPr>
        <p:spPr/>
        <p:txBody>
          <a:bodyPr>
            <a:normAutofit/>
          </a:bodyPr>
          <a:lstStyle/>
          <a:p>
            <a:r>
              <a:rPr lang="en-GB" sz="1400"/>
              <a:t>This Arduino-based system code controls a </a:t>
            </a:r>
            <a:r>
              <a:rPr lang="en-GB" sz="1400" b="1"/>
              <a:t>4x4x4 </a:t>
            </a:r>
            <a:r>
              <a:rPr lang="en-GB" sz="1400" b="1" err="1"/>
              <a:t>NeoPixel</a:t>
            </a:r>
            <a:r>
              <a:rPr lang="en-GB" sz="1400" b="1"/>
              <a:t> LED Cube</a:t>
            </a:r>
            <a:r>
              <a:rPr lang="en-GB" sz="1400"/>
              <a:t> with interactive features and dynamic lighting patterns. It includes the following:</a:t>
            </a:r>
          </a:p>
        </p:txBody>
      </p:sp>
      <p:sp>
        <p:nvSpPr>
          <p:cNvPr id="3" name="Content Placeholder 2">
            <a:extLst>
              <a:ext uri="{FF2B5EF4-FFF2-40B4-BE49-F238E27FC236}">
                <a16:creationId xmlns:a16="http://schemas.microsoft.com/office/drawing/2014/main" id="{3524CCC1-A3C4-9857-13A2-66F639C24A36}"/>
              </a:ext>
            </a:extLst>
          </p:cNvPr>
          <p:cNvSpPr>
            <a:spLocks noGrp="1"/>
          </p:cNvSpPr>
          <p:nvPr>
            <p:ph sz="half" idx="1"/>
          </p:nvPr>
        </p:nvSpPr>
        <p:spPr/>
        <p:txBody>
          <a:bodyPr>
            <a:normAutofit/>
          </a:bodyPr>
          <a:lstStyle/>
          <a:p>
            <a:pPr>
              <a:buNone/>
            </a:pPr>
            <a:r>
              <a:rPr lang="en-GB" sz="1400" b="1"/>
              <a:t>Core Features</a:t>
            </a:r>
          </a:p>
          <a:p>
            <a:pPr>
              <a:buFont typeface="Arial" panose="020B0604020202020204" pitchFamily="34" charset="0"/>
              <a:buChar char="•"/>
            </a:pPr>
            <a:r>
              <a:rPr lang="en-GB" sz="1400" b="1" err="1"/>
              <a:t>NeoPixel</a:t>
            </a:r>
            <a:r>
              <a:rPr lang="en-GB" sz="1400" b="1"/>
              <a:t> Strip Control:</a:t>
            </a:r>
            <a:r>
              <a:rPr lang="en-GB" sz="1400"/>
              <a:t> Manages 64 RGB LEDs using the Adafruit </a:t>
            </a:r>
            <a:r>
              <a:rPr lang="en-GB" sz="1400" err="1"/>
              <a:t>NeoPixel</a:t>
            </a:r>
            <a:r>
              <a:rPr lang="en-GB" sz="1400"/>
              <a:t> library.</a:t>
            </a:r>
          </a:p>
          <a:p>
            <a:pPr>
              <a:buFont typeface="Arial" panose="020B0604020202020204" pitchFamily="34" charset="0"/>
              <a:buChar char="•"/>
            </a:pPr>
            <a:r>
              <a:rPr lang="en-GB" sz="1400" b="1"/>
              <a:t>Power Button (D2):</a:t>
            </a:r>
            <a:r>
              <a:rPr lang="en-GB" sz="1400"/>
              <a:t> Turns the LED cube </a:t>
            </a:r>
            <a:r>
              <a:rPr lang="en-GB" sz="1400" b="1"/>
              <a:t>on or off</a:t>
            </a:r>
            <a:r>
              <a:rPr lang="en-GB" sz="1400"/>
              <a:t>.</a:t>
            </a:r>
          </a:p>
          <a:p>
            <a:pPr>
              <a:buFont typeface="Arial" panose="020B0604020202020204" pitchFamily="34" charset="0"/>
              <a:buChar char="•"/>
            </a:pPr>
            <a:r>
              <a:rPr lang="en-GB" sz="1400" b="1"/>
              <a:t>Mode Button (D3):</a:t>
            </a:r>
            <a:r>
              <a:rPr lang="en-GB" sz="1400"/>
              <a:t> Cycles through </a:t>
            </a:r>
            <a:r>
              <a:rPr lang="en-GB" sz="1400" b="1"/>
              <a:t>four lighting patterns</a:t>
            </a:r>
            <a:r>
              <a:rPr lang="en-GB" sz="1400"/>
              <a:t>.</a:t>
            </a:r>
          </a:p>
          <a:p>
            <a:pPr>
              <a:buFont typeface="Arial" panose="020B0604020202020204" pitchFamily="34" charset="0"/>
              <a:buChar char="•"/>
            </a:pPr>
            <a:r>
              <a:rPr lang="en-GB" sz="1400" b="1"/>
              <a:t>LDR (A0):</a:t>
            </a:r>
            <a:r>
              <a:rPr lang="en-GB" sz="1400"/>
              <a:t> Adjusts LED </a:t>
            </a:r>
            <a:r>
              <a:rPr lang="en-GB" sz="1400" b="1"/>
              <a:t>brightness based on ambient light</a:t>
            </a:r>
            <a:r>
              <a:rPr lang="en-GB" sz="1400"/>
              <a:t>.</a:t>
            </a:r>
          </a:p>
          <a:p>
            <a:pPr>
              <a:buFont typeface="Arial" panose="020B0604020202020204" pitchFamily="34" charset="0"/>
              <a:buChar char="•"/>
            </a:pPr>
            <a:r>
              <a:rPr lang="en-GB" sz="1400" b="1"/>
              <a:t>Buzzer (D4):</a:t>
            </a:r>
            <a:r>
              <a:rPr lang="en-GB" sz="1400"/>
              <a:t> Provides audio feedback </a:t>
            </a:r>
            <a:r>
              <a:rPr lang="en-GB" sz="1400" b="1"/>
              <a:t>when toggling power</a:t>
            </a:r>
            <a:r>
              <a:rPr lang="en-GB" sz="1400"/>
              <a:t>.</a:t>
            </a:r>
          </a:p>
          <a:p>
            <a:pPr>
              <a:buFont typeface="Arial" panose="020B0604020202020204" pitchFamily="34" charset="0"/>
              <a:buChar char="•"/>
            </a:pPr>
            <a:r>
              <a:rPr lang="en-GB" sz="1400" b="1"/>
              <a:t>Serial Monitor Output:</a:t>
            </a:r>
            <a:r>
              <a:rPr lang="en-GB" sz="1400"/>
              <a:t> Displays </a:t>
            </a:r>
            <a:r>
              <a:rPr lang="en-GB" sz="1400" b="1"/>
              <a:t>current brightness</a:t>
            </a:r>
            <a:r>
              <a:rPr lang="en-GB" sz="1400"/>
              <a:t>, </a:t>
            </a:r>
            <a:r>
              <a:rPr lang="en-GB" sz="1400" b="1"/>
              <a:t>LDR values</a:t>
            </a:r>
            <a:r>
              <a:rPr lang="en-GB" sz="1400"/>
              <a:t>, and </a:t>
            </a:r>
            <a:r>
              <a:rPr lang="en-GB" sz="1400" b="1"/>
              <a:t>active pattern name</a:t>
            </a:r>
            <a:r>
              <a:rPr lang="en-GB" sz="1400"/>
              <a:t>.</a:t>
            </a:r>
          </a:p>
          <a:p>
            <a:endParaRPr lang="en-GB"/>
          </a:p>
        </p:txBody>
      </p:sp>
      <p:sp>
        <p:nvSpPr>
          <p:cNvPr id="4" name="Content Placeholder 3">
            <a:extLst>
              <a:ext uri="{FF2B5EF4-FFF2-40B4-BE49-F238E27FC236}">
                <a16:creationId xmlns:a16="http://schemas.microsoft.com/office/drawing/2014/main" id="{1C4FE16B-A8BC-BE64-F397-590FFE41F4A1}"/>
              </a:ext>
            </a:extLst>
          </p:cNvPr>
          <p:cNvSpPr>
            <a:spLocks noGrp="1"/>
          </p:cNvSpPr>
          <p:nvPr>
            <p:ph sz="half" idx="2"/>
          </p:nvPr>
        </p:nvSpPr>
        <p:spPr/>
        <p:txBody>
          <a:bodyPr>
            <a:normAutofit/>
          </a:bodyPr>
          <a:lstStyle/>
          <a:p>
            <a:pPr>
              <a:buNone/>
            </a:pPr>
            <a:r>
              <a:rPr lang="en-GB" sz="1400" b="1"/>
              <a:t>LED Lighting Modes</a:t>
            </a:r>
          </a:p>
          <a:p>
            <a:pPr>
              <a:buFont typeface="+mj-lt"/>
              <a:buAutoNum type="arabicPeriod"/>
            </a:pPr>
            <a:r>
              <a:rPr lang="en-GB" sz="1400" b="1" err="1"/>
              <a:t>Color</a:t>
            </a:r>
            <a:r>
              <a:rPr lang="en-GB" sz="1400" b="1"/>
              <a:t> Wipe (Pattern 1):</a:t>
            </a:r>
            <a:r>
              <a:rPr lang="en-GB" sz="1400"/>
              <a:t> LEDs light up one by one in Red, then Green, then Blue.</a:t>
            </a:r>
          </a:p>
          <a:p>
            <a:pPr>
              <a:buFont typeface="+mj-lt"/>
              <a:buAutoNum type="arabicPeriod"/>
            </a:pPr>
            <a:r>
              <a:rPr lang="en-GB" sz="1400" b="1"/>
              <a:t>Smooth RGB Fade (Pattern 2):</a:t>
            </a:r>
            <a:r>
              <a:rPr lang="en-GB" sz="1400"/>
              <a:t> All LEDs gently fade in and out through Red, Green, and Blue.</a:t>
            </a:r>
          </a:p>
          <a:p>
            <a:pPr>
              <a:buFont typeface="+mj-lt"/>
              <a:buAutoNum type="arabicPeriod"/>
            </a:pPr>
            <a:r>
              <a:rPr lang="en-GB" sz="1400" b="1"/>
              <a:t>Fire Effect (Pattern 3):</a:t>
            </a:r>
            <a:r>
              <a:rPr lang="en-GB" sz="1400"/>
              <a:t> Simulates </a:t>
            </a:r>
            <a:r>
              <a:rPr lang="en-GB" sz="1400" b="1"/>
              <a:t>flame-like flickering</a:t>
            </a:r>
            <a:r>
              <a:rPr lang="en-GB" sz="1400"/>
              <a:t> using a heat map algorithm.</a:t>
            </a:r>
          </a:p>
          <a:p>
            <a:pPr>
              <a:buFont typeface="+mj-lt"/>
              <a:buAutoNum type="arabicPeriod"/>
            </a:pPr>
            <a:r>
              <a:rPr lang="en-GB" sz="1400" b="1"/>
              <a:t>Rainbow Cycle (Pattern 4):</a:t>
            </a:r>
            <a:r>
              <a:rPr lang="en-GB" sz="1400"/>
              <a:t> Displays a </a:t>
            </a:r>
            <a:r>
              <a:rPr lang="en-GB" sz="1400" b="1"/>
              <a:t>flowing rainbow</a:t>
            </a:r>
            <a:r>
              <a:rPr lang="en-GB" sz="1400"/>
              <a:t> effect across all LEDs.</a:t>
            </a:r>
          </a:p>
          <a:p>
            <a:endParaRPr lang="en-GB"/>
          </a:p>
        </p:txBody>
      </p:sp>
    </p:spTree>
    <p:extLst>
      <p:ext uri="{BB962C8B-B14F-4D97-AF65-F5344CB8AC3E}">
        <p14:creationId xmlns:p14="http://schemas.microsoft.com/office/powerpoint/2010/main" val="1396079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AI-generated content may be incorrect.">
            <a:extLst>
              <a:ext uri="{FF2B5EF4-FFF2-40B4-BE49-F238E27FC236}">
                <a16:creationId xmlns:a16="http://schemas.microsoft.com/office/drawing/2014/main" id="{664CCED4-F09D-AC3D-D4A5-424E22C09A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000" y="393700"/>
            <a:ext cx="3816451" cy="4947393"/>
          </a:xfrm>
          <a:prstGeom prst="rect">
            <a:avLst/>
          </a:prstGeom>
        </p:spPr>
      </p:pic>
      <p:sp>
        <p:nvSpPr>
          <p:cNvPr id="2" name="TextBox 1">
            <a:extLst>
              <a:ext uri="{FF2B5EF4-FFF2-40B4-BE49-F238E27FC236}">
                <a16:creationId xmlns:a16="http://schemas.microsoft.com/office/drawing/2014/main" id="{394E72E5-BC05-22B5-9DBD-82301DC1AE1E}"/>
              </a:ext>
            </a:extLst>
          </p:cNvPr>
          <p:cNvSpPr txBox="1"/>
          <p:nvPr/>
        </p:nvSpPr>
        <p:spPr>
          <a:xfrm>
            <a:off x="5067300" y="1428019"/>
            <a:ext cx="551815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i="1" u="sng"/>
              <a:t>Access the Full Arduino Code</a:t>
            </a:r>
          </a:p>
          <a:p>
            <a:pPr algn="l"/>
            <a:r>
              <a:rPr lang="en-GB"/>
              <a:t>Scan the </a:t>
            </a:r>
            <a:r>
              <a:rPr lang="en-GB" b="1"/>
              <a:t>QR</a:t>
            </a:r>
            <a:r>
              <a:rPr lang="en-GB"/>
              <a:t> code on the left or visit the </a:t>
            </a:r>
            <a:r>
              <a:rPr lang="en-GB" b="1"/>
              <a:t>link</a:t>
            </a:r>
            <a:r>
              <a:rPr lang="en-GB"/>
              <a:t> below to view the complete source code for our </a:t>
            </a:r>
            <a:r>
              <a:rPr lang="en-GB" err="1"/>
              <a:t>NeoPixel</a:t>
            </a:r>
            <a:r>
              <a:rPr lang="en-GB"/>
              <a:t> Cube project</a:t>
            </a:r>
          </a:p>
          <a:p>
            <a:pPr algn="l"/>
            <a:endParaRPr lang="en-GB"/>
          </a:p>
          <a:p>
            <a:pPr algn="l"/>
            <a:r>
              <a:rPr lang="en-GB"/>
              <a:t>-</a:t>
            </a:r>
            <a:r>
              <a:rPr lang="en-GB">
                <a:hlinkClick r:id="rId3"/>
              </a:rPr>
              <a:t>https://pastebin.com/H5fWksem</a:t>
            </a:r>
            <a:endParaRPr lang="en-GB"/>
          </a:p>
        </p:txBody>
      </p:sp>
    </p:spTree>
    <p:extLst>
      <p:ext uri="{BB962C8B-B14F-4D97-AF65-F5344CB8AC3E}">
        <p14:creationId xmlns:p14="http://schemas.microsoft.com/office/powerpoint/2010/main" val="509473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block diagram</a:t>
            </a:r>
          </a:p>
        </p:txBody>
      </p:sp>
      <p:sp>
        <p:nvSpPr>
          <p:cNvPr id="5" name="TextBox 1">
            <a:extLst>
              <a:ext uri="{FF2B5EF4-FFF2-40B4-BE49-F238E27FC236}">
                <a16:creationId xmlns:a16="http://schemas.microsoft.com/office/drawing/2014/main" id="{DF89CA73-6D7C-48BD-BE7F-8128B782715D}"/>
              </a:ext>
            </a:extLst>
          </p:cNvPr>
          <p:cNvSpPr txBox="1"/>
          <p:nvPr/>
        </p:nvSpPr>
        <p:spPr>
          <a:xfrm>
            <a:off x="154784" y="1974950"/>
            <a:ext cx="3167779" cy="1477328"/>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nchor="t">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285750" indent="-285750">
              <a:buFont typeface="Arial" panose="020B0604020202020204" pitchFamily="34" charset="0"/>
              <a:buChar char="•"/>
            </a:pPr>
            <a:r>
              <a:rPr lang="en-GB" dirty="0">
                <a:solidFill>
                  <a:schemeClr val="tx1">
                    <a:lumMod val="75000"/>
                    <a:lumOff val="25000"/>
                  </a:schemeClr>
                </a:solidFill>
              </a:rPr>
              <a:t>Import libraries</a:t>
            </a:r>
          </a:p>
          <a:p>
            <a:pPr marL="285750" indent="-285750">
              <a:buFont typeface="Arial" panose="020B0604020202020204" pitchFamily="34" charset="0"/>
              <a:buChar char="•"/>
            </a:pPr>
            <a:r>
              <a:rPr lang="en-GB" dirty="0">
                <a:solidFill>
                  <a:schemeClr val="tx1">
                    <a:lumMod val="75000"/>
                    <a:lumOff val="25000"/>
                  </a:schemeClr>
                </a:solidFill>
              </a:rPr>
              <a:t>Define constants (LED pins, button pins, LDR threshold, etc.)</a:t>
            </a:r>
          </a:p>
          <a:p>
            <a:pPr marL="285750" indent="-285750">
              <a:buFont typeface="Arial" panose="020B0604020202020204" pitchFamily="34" charset="0"/>
              <a:buChar char="•"/>
            </a:pPr>
            <a:r>
              <a:rPr lang="en-GB" dirty="0">
                <a:solidFill>
                  <a:schemeClr val="tx1">
                    <a:lumMod val="75000"/>
                    <a:lumOff val="25000"/>
                  </a:schemeClr>
                </a:solidFill>
              </a:rPr>
              <a:t>Declare variables</a:t>
            </a:r>
          </a:p>
        </p:txBody>
      </p:sp>
      <p:sp>
        <p:nvSpPr>
          <p:cNvPr id="7" name="Arrow: Right 16">
            <a:extLst>
              <a:ext uri="{FF2B5EF4-FFF2-40B4-BE49-F238E27FC236}">
                <a16:creationId xmlns:a16="http://schemas.microsoft.com/office/drawing/2014/main" id="{1832FDEB-0DD0-4100-A86F-3C2E27172285}"/>
              </a:ext>
            </a:extLst>
          </p:cNvPr>
          <p:cNvSpPr/>
          <p:nvPr/>
        </p:nvSpPr>
        <p:spPr>
          <a:xfrm rot="5400000">
            <a:off x="1082799" y="3726204"/>
            <a:ext cx="831240" cy="380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1">
            <a:extLst>
              <a:ext uri="{FF2B5EF4-FFF2-40B4-BE49-F238E27FC236}">
                <a16:creationId xmlns:a16="http://schemas.microsoft.com/office/drawing/2014/main" id="{DF89CA73-6D7C-48BD-BE7F-8128B782715D}"/>
              </a:ext>
            </a:extLst>
          </p:cNvPr>
          <p:cNvSpPr txBox="1"/>
          <p:nvPr/>
        </p:nvSpPr>
        <p:spPr>
          <a:xfrm>
            <a:off x="6627319" y="1912671"/>
            <a:ext cx="5459857" cy="2031325"/>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nchor="t">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a:solidFill>
                  <a:schemeClr val="tx1">
                    <a:lumMod val="75000"/>
                    <a:lumOff val="25000"/>
                  </a:schemeClr>
                </a:solidFill>
              </a:rPr>
              <a:t>Loop:</a:t>
            </a:r>
          </a:p>
          <a:p>
            <a:pPr marL="285750" indent="-285750">
              <a:buFont typeface="Arial" panose="020B0604020202020204" pitchFamily="34" charset="0"/>
              <a:buChar char="•"/>
            </a:pPr>
            <a:r>
              <a:rPr lang="en-GB">
                <a:solidFill>
                  <a:schemeClr val="tx1">
                    <a:lumMod val="75000"/>
                    <a:lumOff val="25000"/>
                  </a:schemeClr>
                </a:solidFill>
              </a:rPr>
              <a:t>Read button states</a:t>
            </a:r>
          </a:p>
          <a:p>
            <a:pPr marL="285750" indent="-285750">
              <a:buFont typeface="Arial" panose="020B0604020202020204" pitchFamily="34" charset="0"/>
              <a:buChar char="•"/>
            </a:pPr>
            <a:r>
              <a:rPr lang="en-GB">
                <a:solidFill>
                  <a:schemeClr val="tx1">
                    <a:lumMod val="75000"/>
                    <a:lumOff val="25000"/>
                  </a:schemeClr>
                </a:solidFill>
              </a:rPr>
              <a:t>Read ambient light level from LDR</a:t>
            </a:r>
          </a:p>
          <a:p>
            <a:pPr marL="285750" indent="-285750">
              <a:buFont typeface="Arial" panose="020B0604020202020204" pitchFamily="34" charset="0"/>
              <a:buChar char="•"/>
            </a:pPr>
            <a:r>
              <a:rPr lang="en-GB">
                <a:solidFill>
                  <a:schemeClr val="tx1">
                    <a:lumMod val="75000"/>
                    <a:lumOff val="25000"/>
                  </a:schemeClr>
                </a:solidFill>
              </a:rPr>
              <a:t>Adjust brightness accordingly</a:t>
            </a:r>
          </a:p>
          <a:p>
            <a:pPr marL="285750" indent="-285750">
              <a:buFont typeface="Arial" panose="020B0604020202020204" pitchFamily="34" charset="0"/>
              <a:buChar char="•"/>
            </a:pPr>
            <a:r>
              <a:rPr lang="en-GB">
                <a:solidFill>
                  <a:schemeClr val="tx1">
                    <a:lumMod val="75000"/>
                    <a:lumOff val="25000"/>
                  </a:schemeClr>
                </a:solidFill>
              </a:rPr>
              <a:t>Run cube patterns</a:t>
            </a:r>
          </a:p>
          <a:p>
            <a:pPr marL="285750" indent="-285750">
              <a:buFont typeface="Arial" panose="020B0604020202020204" pitchFamily="34" charset="0"/>
              <a:buChar char="•"/>
            </a:pPr>
            <a:r>
              <a:rPr lang="en-GB">
                <a:solidFill>
                  <a:schemeClr val="tx1">
                    <a:lumMod val="75000"/>
                    <a:lumOff val="25000"/>
                  </a:schemeClr>
                </a:solidFill>
              </a:rPr>
              <a:t>Reset cube if needed</a:t>
            </a:r>
          </a:p>
          <a:p>
            <a:endParaRPr lang="en-GB">
              <a:solidFill>
                <a:schemeClr val="tx1"/>
              </a:solidFill>
            </a:endParaRPr>
          </a:p>
        </p:txBody>
      </p:sp>
      <p:sp>
        <p:nvSpPr>
          <p:cNvPr id="10" name="TextBox 1">
            <a:extLst>
              <a:ext uri="{FF2B5EF4-FFF2-40B4-BE49-F238E27FC236}">
                <a16:creationId xmlns:a16="http://schemas.microsoft.com/office/drawing/2014/main" id="{DF89CA73-6D7C-48BD-BE7F-8128B782715D}"/>
              </a:ext>
            </a:extLst>
          </p:cNvPr>
          <p:cNvSpPr txBox="1"/>
          <p:nvPr/>
        </p:nvSpPr>
        <p:spPr>
          <a:xfrm>
            <a:off x="4528129" y="4444647"/>
            <a:ext cx="5416150" cy="1754326"/>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nchor="t">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1">
                <a:solidFill>
                  <a:schemeClr val="tx1">
                    <a:lumMod val="75000"/>
                    <a:lumOff val="25000"/>
                  </a:schemeClr>
                </a:solidFill>
              </a:rPr>
              <a:t>Functions</a:t>
            </a:r>
            <a:r>
              <a:rPr lang="en-GB">
                <a:solidFill>
                  <a:schemeClr val="tx1">
                    <a:lumMod val="75000"/>
                    <a:lumOff val="25000"/>
                  </a:schemeClr>
                </a:solidFill>
              </a:rPr>
              <a:t>: </a:t>
            </a:r>
          </a:p>
          <a:p>
            <a:pPr marL="285750" indent="-285750">
              <a:buFont typeface="Arial" panose="020B0604020202020204" pitchFamily="34" charset="0"/>
              <a:buChar char="•"/>
            </a:pPr>
            <a:r>
              <a:rPr lang="en-GB">
                <a:solidFill>
                  <a:schemeClr val="tx1">
                    <a:lumMod val="75000"/>
                    <a:lumOff val="25000"/>
                  </a:schemeClr>
                </a:solidFill>
              </a:rPr>
              <a:t>Reset Cube – Turns off all LEDs and resets positions</a:t>
            </a:r>
          </a:p>
          <a:p>
            <a:pPr marL="285750" indent="-285750">
              <a:buFont typeface="Arial" panose="020B0604020202020204" pitchFamily="34" charset="0"/>
              <a:buChar char="•"/>
            </a:pPr>
            <a:r>
              <a:rPr lang="en-GB">
                <a:solidFill>
                  <a:schemeClr val="tx1">
                    <a:lumMod val="75000"/>
                    <a:lumOff val="25000"/>
                  </a:schemeClr>
                </a:solidFill>
              </a:rPr>
              <a:t>Function: Button Control – Checks button presses to change patterns</a:t>
            </a:r>
          </a:p>
          <a:p>
            <a:pPr marL="285750" indent="-285750">
              <a:buFont typeface="Arial" panose="020B0604020202020204" pitchFamily="34" charset="0"/>
              <a:buChar char="•"/>
            </a:pPr>
            <a:r>
              <a:rPr lang="en-GB">
                <a:solidFill>
                  <a:schemeClr val="tx1">
                    <a:lumMod val="75000"/>
                    <a:lumOff val="25000"/>
                  </a:schemeClr>
                </a:solidFill>
              </a:rPr>
              <a:t>Function: Adjust Brightness – Uses LDR input to control LED brightness</a:t>
            </a:r>
          </a:p>
        </p:txBody>
      </p:sp>
      <p:sp>
        <p:nvSpPr>
          <p:cNvPr id="11" name="TextBox 1">
            <a:extLst>
              <a:ext uri="{FF2B5EF4-FFF2-40B4-BE49-F238E27FC236}">
                <a16:creationId xmlns:a16="http://schemas.microsoft.com/office/drawing/2014/main" id="{DF89CA73-6D7C-48BD-BE7F-8128B782715D}"/>
              </a:ext>
            </a:extLst>
          </p:cNvPr>
          <p:cNvSpPr txBox="1"/>
          <p:nvPr/>
        </p:nvSpPr>
        <p:spPr>
          <a:xfrm>
            <a:off x="104824" y="4444648"/>
            <a:ext cx="3167779" cy="1754326"/>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nchor="t">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1">
                <a:solidFill>
                  <a:schemeClr val="tx1">
                    <a:lumMod val="75000"/>
                    <a:lumOff val="25000"/>
                  </a:schemeClr>
                </a:solidFill>
              </a:rPr>
              <a:t>Setup:</a:t>
            </a:r>
            <a:endParaRPr lang="en-GB">
              <a:solidFill>
                <a:schemeClr val="tx1">
                  <a:lumMod val="75000"/>
                  <a:lumOff val="25000"/>
                </a:schemeClr>
              </a:solidFill>
            </a:endParaRPr>
          </a:p>
          <a:p>
            <a:pPr marL="285750" indent="-285750">
              <a:buFont typeface="Arial" panose="020B0604020202020204" pitchFamily="34" charset="0"/>
              <a:buChar char="•"/>
            </a:pPr>
            <a:r>
              <a:rPr lang="en-GB">
                <a:solidFill>
                  <a:schemeClr val="tx1">
                    <a:lumMod val="75000"/>
                    <a:lumOff val="25000"/>
                  </a:schemeClr>
                </a:solidFill>
              </a:rPr>
              <a:t>Turn off all LEDs</a:t>
            </a:r>
          </a:p>
          <a:p>
            <a:pPr marL="285750" indent="-285750">
              <a:buFont typeface="Arial" panose="020B0604020202020204" pitchFamily="34" charset="0"/>
              <a:buChar char="•"/>
            </a:pPr>
            <a:r>
              <a:rPr lang="en-GB">
                <a:solidFill>
                  <a:schemeClr val="tx1">
                    <a:lumMod val="75000"/>
                    <a:lumOff val="25000"/>
                  </a:schemeClr>
                </a:solidFill>
              </a:rPr>
              <a:t>Initialise X, Y, Z positions</a:t>
            </a:r>
          </a:p>
          <a:p>
            <a:pPr marL="285750" indent="-285750">
              <a:buFont typeface="Arial" panose="020B0604020202020204" pitchFamily="34" charset="0"/>
              <a:buChar char="•"/>
            </a:pPr>
            <a:r>
              <a:rPr lang="en-GB">
                <a:solidFill>
                  <a:schemeClr val="tx1">
                    <a:lumMod val="75000"/>
                    <a:lumOff val="25000"/>
                  </a:schemeClr>
                </a:solidFill>
              </a:rPr>
              <a:t>Set up button inputs</a:t>
            </a:r>
          </a:p>
          <a:p>
            <a:pPr marL="285750" indent="-285750">
              <a:buFont typeface="Arial" panose="020B0604020202020204" pitchFamily="34" charset="0"/>
              <a:buChar char="•"/>
            </a:pPr>
            <a:r>
              <a:rPr lang="en-GB">
                <a:solidFill>
                  <a:schemeClr val="tx1">
                    <a:lumMod val="75000"/>
                    <a:lumOff val="25000"/>
                  </a:schemeClr>
                </a:solidFill>
              </a:rPr>
              <a:t>Configure LDR for ambient light detection</a:t>
            </a:r>
          </a:p>
        </p:txBody>
      </p:sp>
      <p:sp>
        <p:nvSpPr>
          <p:cNvPr id="13" name="Arrow: Right 16">
            <a:extLst>
              <a:ext uri="{FF2B5EF4-FFF2-40B4-BE49-F238E27FC236}">
                <a16:creationId xmlns:a16="http://schemas.microsoft.com/office/drawing/2014/main" id="{1832FDEB-0DD0-4100-A86F-3C2E27172285}"/>
              </a:ext>
            </a:extLst>
          </p:cNvPr>
          <p:cNvSpPr/>
          <p:nvPr/>
        </p:nvSpPr>
        <p:spPr>
          <a:xfrm>
            <a:off x="3484746" y="5057451"/>
            <a:ext cx="831240" cy="380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row: Bent-Up 15">
            <a:extLst>
              <a:ext uri="{FF2B5EF4-FFF2-40B4-BE49-F238E27FC236}">
                <a16:creationId xmlns:a16="http://schemas.microsoft.com/office/drawing/2014/main" id="{CA69749D-993D-D30E-E870-C9E4237FF58A}"/>
              </a:ext>
            </a:extLst>
          </p:cNvPr>
          <p:cNvSpPr/>
          <p:nvPr/>
        </p:nvSpPr>
        <p:spPr>
          <a:xfrm>
            <a:off x="10031768" y="4029027"/>
            <a:ext cx="1287262" cy="831241"/>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832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animBg="1"/>
      <p:bldP spid="8" grpId="0" animBg="1"/>
      <p:bldP spid="10" grpId="0" animBg="1"/>
      <p:bldP spid="11"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A782-CCB1-9BE8-50BA-E5196660AC90}"/>
              </a:ext>
            </a:extLst>
          </p:cNvPr>
          <p:cNvSpPr>
            <a:spLocks noGrp="1"/>
          </p:cNvSpPr>
          <p:nvPr>
            <p:ph type="title"/>
          </p:nvPr>
        </p:nvSpPr>
        <p:spPr>
          <a:xfrm>
            <a:off x="1096962" y="66795"/>
            <a:ext cx="10058400" cy="1450757"/>
          </a:xfrm>
        </p:spPr>
        <p:txBody>
          <a:bodyPr/>
          <a:lstStyle/>
          <a:p>
            <a:r>
              <a:rPr lang="en-GB" i="0">
                <a:solidFill>
                  <a:schemeClr val="accent1"/>
                </a:solidFill>
                <a:effectLst/>
                <a:latin typeface="Open Sans" panose="020B0606030504020204" pitchFamily="34" charset="0"/>
              </a:rPr>
              <a:t>Finance</a:t>
            </a:r>
            <a:endParaRPr lang="en-GB">
              <a:solidFill>
                <a:schemeClr val="accent1"/>
              </a:solidFill>
            </a:endParaRPr>
          </a:p>
        </p:txBody>
      </p:sp>
      <p:graphicFrame>
        <p:nvGraphicFramePr>
          <p:cNvPr id="8" name="Content Placeholder 7">
            <a:extLst>
              <a:ext uri="{FF2B5EF4-FFF2-40B4-BE49-F238E27FC236}">
                <a16:creationId xmlns:a16="http://schemas.microsoft.com/office/drawing/2014/main" id="{D854F80B-B8B5-BA0D-8A49-99B6E8D5D357}"/>
              </a:ext>
            </a:extLst>
          </p:cNvPr>
          <p:cNvGraphicFramePr>
            <a:graphicFrameLocks noGrp="1"/>
          </p:cNvGraphicFramePr>
          <p:nvPr>
            <p:ph sz="half" idx="1"/>
            <p:extLst>
              <p:ext uri="{D42A27DB-BD31-4B8C-83A1-F6EECF244321}">
                <p14:modId xmlns:p14="http://schemas.microsoft.com/office/powerpoint/2010/main" val="2490182344"/>
              </p:ext>
            </p:extLst>
          </p:nvPr>
        </p:nvGraphicFramePr>
        <p:xfrm>
          <a:off x="1157288" y="1517430"/>
          <a:ext cx="4938712" cy="4783455"/>
        </p:xfrm>
        <a:graphic>
          <a:graphicData uri="http://schemas.openxmlformats.org/drawingml/2006/table">
            <a:tbl>
              <a:tblPr firstRow="1" bandRow="1">
                <a:tableStyleId>{5C22544A-7EE6-4342-B048-85BDC9FD1C3A}</a:tableStyleId>
              </a:tblPr>
              <a:tblGrid>
                <a:gridCol w="1234678">
                  <a:extLst>
                    <a:ext uri="{9D8B030D-6E8A-4147-A177-3AD203B41FA5}">
                      <a16:colId xmlns:a16="http://schemas.microsoft.com/office/drawing/2014/main" val="4136442189"/>
                    </a:ext>
                  </a:extLst>
                </a:gridCol>
                <a:gridCol w="1234678">
                  <a:extLst>
                    <a:ext uri="{9D8B030D-6E8A-4147-A177-3AD203B41FA5}">
                      <a16:colId xmlns:a16="http://schemas.microsoft.com/office/drawing/2014/main" val="869826146"/>
                    </a:ext>
                  </a:extLst>
                </a:gridCol>
                <a:gridCol w="1234678">
                  <a:extLst>
                    <a:ext uri="{9D8B030D-6E8A-4147-A177-3AD203B41FA5}">
                      <a16:colId xmlns:a16="http://schemas.microsoft.com/office/drawing/2014/main" val="2070445952"/>
                    </a:ext>
                  </a:extLst>
                </a:gridCol>
                <a:gridCol w="1234678">
                  <a:extLst>
                    <a:ext uri="{9D8B030D-6E8A-4147-A177-3AD203B41FA5}">
                      <a16:colId xmlns:a16="http://schemas.microsoft.com/office/drawing/2014/main" val="2990448541"/>
                    </a:ext>
                  </a:extLst>
                </a:gridCol>
              </a:tblGrid>
              <a:tr h="370840">
                <a:tc>
                  <a:txBody>
                    <a:bodyPr/>
                    <a:lstStyle/>
                    <a:p>
                      <a:pPr algn="l" fontAlgn="ctr"/>
                      <a:r>
                        <a:rPr lang="en-GB" sz="1350" b="0" i="0" u="none" strike="noStrike">
                          <a:solidFill>
                            <a:srgbClr val="000000"/>
                          </a:solidFill>
                          <a:effectLst/>
                          <a:latin typeface="Aptos Narrow" panose="020B0004020202020204" pitchFamily="34" charset="0"/>
                        </a:rPr>
                        <a:t>Development Costs </a:t>
                      </a:r>
                    </a:p>
                  </a:txBody>
                  <a:tcPr marL="9525" marR="9525" marT="9525" marB="0" anchor="ctr"/>
                </a:tc>
                <a:tc>
                  <a:txBody>
                    <a:bodyPr/>
                    <a:lstStyle/>
                    <a:p>
                      <a:pPr algn="l" fontAlgn="b"/>
                      <a:endParaRPr lang="en-GB"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GB"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GB"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85169667"/>
                  </a:ext>
                </a:extLst>
              </a:tr>
              <a:tr h="370840">
                <a:tc>
                  <a:txBody>
                    <a:bodyPr/>
                    <a:lstStyle/>
                    <a:p>
                      <a:pPr algn="ctr" fontAlgn="ctr"/>
                      <a:r>
                        <a:rPr lang="en-GB" sz="1100" b="0" i="0" u="none" strike="noStrike">
                          <a:solidFill>
                            <a:srgbClr val="000000"/>
                          </a:solidFill>
                          <a:effectLst/>
                          <a:latin typeface="Aptos Narrow" panose="020B0004020202020204" pitchFamily="34" charset="0"/>
                        </a:rPr>
                        <a:t>Component</a:t>
                      </a:r>
                    </a:p>
                  </a:txBody>
                  <a:tcPr marL="9525" marR="9525" marT="9525" marB="0" anchor="ctr"/>
                </a:tc>
                <a:tc>
                  <a:txBody>
                    <a:bodyPr/>
                    <a:lstStyle/>
                    <a:p>
                      <a:pPr algn="ctr" fontAlgn="ctr"/>
                      <a:r>
                        <a:rPr lang="en-GB" sz="1100" b="0" i="0" u="none" strike="noStrike">
                          <a:solidFill>
                            <a:srgbClr val="000000"/>
                          </a:solidFill>
                          <a:effectLst/>
                          <a:latin typeface="Aptos Narrow" panose="020B0004020202020204" pitchFamily="34" charset="0"/>
                        </a:rPr>
                        <a:t>Cost per Unit (£)</a:t>
                      </a:r>
                    </a:p>
                  </a:txBody>
                  <a:tcPr marL="9525" marR="9525" marT="9525" marB="0" anchor="ctr"/>
                </a:tc>
                <a:tc>
                  <a:txBody>
                    <a:bodyPr/>
                    <a:lstStyle/>
                    <a:p>
                      <a:pPr algn="ctr" fontAlgn="ctr"/>
                      <a:r>
                        <a:rPr lang="en-GB" sz="1100" b="0" i="0" u="none" strike="noStrike">
                          <a:solidFill>
                            <a:srgbClr val="000000"/>
                          </a:solidFill>
                          <a:effectLst/>
                          <a:latin typeface="Aptos Narrow" panose="020B0004020202020204" pitchFamily="34" charset="0"/>
                        </a:rPr>
                        <a:t>Quantity</a:t>
                      </a:r>
                    </a:p>
                  </a:txBody>
                  <a:tcPr marL="9525" marR="9525" marT="9525" marB="0" anchor="ctr"/>
                </a:tc>
                <a:tc>
                  <a:txBody>
                    <a:bodyPr/>
                    <a:lstStyle/>
                    <a:p>
                      <a:pPr algn="ctr" fontAlgn="ctr"/>
                      <a:r>
                        <a:rPr lang="en-GB" sz="1100" b="0" i="0" u="none" strike="noStrike">
                          <a:solidFill>
                            <a:srgbClr val="000000"/>
                          </a:solidFill>
                          <a:effectLst/>
                          <a:latin typeface="Aptos Narrow" panose="020B0004020202020204" pitchFamily="34" charset="0"/>
                        </a:rPr>
                        <a:t>Total Cost (£)</a:t>
                      </a:r>
                    </a:p>
                  </a:txBody>
                  <a:tcPr marL="9525" marR="9525" marT="9525" marB="0" anchor="ctr"/>
                </a:tc>
                <a:extLst>
                  <a:ext uri="{0D108BD9-81ED-4DB2-BD59-A6C34878D82A}">
                    <a16:rowId xmlns:a16="http://schemas.microsoft.com/office/drawing/2014/main" val="417050002"/>
                  </a:ext>
                </a:extLst>
              </a:tr>
              <a:tr h="370840">
                <a:tc>
                  <a:txBody>
                    <a:bodyPr/>
                    <a:lstStyle/>
                    <a:p>
                      <a:pPr algn="l" fontAlgn="ctr"/>
                      <a:r>
                        <a:rPr lang="en-GB" sz="1100" b="0" i="0" u="none" strike="noStrike">
                          <a:solidFill>
                            <a:srgbClr val="000000"/>
                          </a:solidFill>
                          <a:effectLst/>
                          <a:latin typeface="Aptos Narrow" panose="020B0004020202020204" pitchFamily="34" charset="0"/>
                        </a:rPr>
                        <a:t>BTF-LIGHTING WS2812B ECO RGB LEDs (100pcs)</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11.99</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11.99</a:t>
                      </a:r>
                    </a:p>
                  </a:txBody>
                  <a:tcPr marL="9525" marR="9525" marT="9525" marB="0" anchor="ctr"/>
                </a:tc>
                <a:extLst>
                  <a:ext uri="{0D108BD9-81ED-4DB2-BD59-A6C34878D82A}">
                    <a16:rowId xmlns:a16="http://schemas.microsoft.com/office/drawing/2014/main" val="1098541570"/>
                  </a:ext>
                </a:extLst>
              </a:tr>
              <a:tr h="370840">
                <a:tc>
                  <a:txBody>
                    <a:bodyPr/>
                    <a:lstStyle/>
                    <a:p>
                      <a:pPr algn="l" fontAlgn="ctr"/>
                      <a:r>
                        <a:rPr lang="en-GB" sz="1100" b="0" i="0" u="none" strike="noStrike">
                          <a:solidFill>
                            <a:srgbClr val="000000"/>
                          </a:solidFill>
                          <a:effectLst/>
                          <a:latin typeface="Aptos Narrow" panose="020B0004020202020204" pitchFamily="34" charset="0"/>
                        </a:rPr>
                        <a:t>Electronic Buzzer (10pcs)</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8.35</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8.35</a:t>
                      </a:r>
                    </a:p>
                  </a:txBody>
                  <a:tcPr marL="9525" marR="9525" marT="9525" marB="0" anchor="ctr"/>
                </a:tc>
                <a:extLst>
                  <a:ext uri="{0D108BD9-81ED-4DB2-BD59-A6C34878D82A}">
                    <a16:rowId xmlns:a16="http://schemas.microsoft.com/office/drawing/2014/main" val="2359150231"/>
                  </a:ext>
                </a:extLst>
              </a:tr>
              <a:tr h="370840">
                <a:tc>
                  <a:txBody>
                    <a:bodyPr/>
                    <a:lstStyle/>
                    <a:p>
                      <a:pPr algn="l" fontAlgn="ctr"/>
                      <a:r>
                        <a:rPr lang="en-GB" sz="1100" b="0" i="0" u="none" strike="noStrike">
                          <a:solidFill>
                            <a:srgbClr val="000000"/>
                          </a:solidFill>
                          <a:effectLst/>
                          <a:latin typeface="Aptos Narrow" panose="020B0004020202020204" pitchFamily="34" charset="0"/>
                        </a:rPr>
                        <a:t>Solder Flux Paste (10g)</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3.69</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2</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7.38</a:t>
                      </a:r>
                    </a:p>
                  </a:txBody>
                  <a:tcPr marL="9525" marR="9525" marT="9525" marB="0" anchor="ctr"/>
                </a:tc>
                <a:extLst>
                  <a:ext uri="{0D108BD9-81ED-4DB2-BD59-A6C34878D82A}">
                    <a16:rowId xmlns:a16="http://schemas.microsoft.com/office/drawing/2014/main" val="2425108828"/>
                  </a:ext>
                </a:extLst>
              </a:tr>
              <a:tr h="370840">
                <a:tc>
                  <a:txBody>
                    <a:bodyPr/>
                    <a:lstStyle/>
                    <a:p>
                      <a:pPr algn="l" fontAlgn="ctr"/>
                      <a:r>
                        <a:rPr lang="de-DE" sz="1100" b="0" i="0" u="none" strike="noStrike">
                          <a:solidFill>
                            <a:srgbClr val="000000"/>
                          </a:solidFill>
                          <a:effectLst/>
                          <a:latin typeface="Aptos Narrow" panose="020B0004020202020204" pitchFamily="34" charset="0"/>
                        </a:rPr>
                        <a:t>Copper Wire (10m x 0.9mm)</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6.79</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6.79</a:t>
                      </a:r>
                    </a:p>
                  </a:txBody>
                  <a:tcPr marL="9525" marR="9525" marT="9525" marB="0" anchor="ctr"/>
                </a:tc>
                <a:extLst>
                  <a:ext uri="{0D108BD9-81ED-4DB2-BD59-A6C34878D82A}">
                    <a16:rowId xmlns:a16="http://schemas.microsoft.com/office/drawing/2014/main" val="2315359495"/>
                  </a:ext>
                </a:extLst>
              </a:tr>
              <a:tr h="370840">
                <a:tc>
                  <a:txBody>
                    <a:bodyPr/>
                    <a:lstStyle/>
                    <a:p>
                      <a:pPr algn="l" fontAlgn="ctr"/>
                      <a:r>
                        <a:rPr lang="pl-PL" sz="1100" b="0" i="0" u="none" strike="noStrike">
                          <a:solidFill>
                            <a:srgbClr val="000000"/>
                          </a:solidFill>
                          <a:effectLst/>
                          <a:latin typeface="Aptos Narrow" panose="020B0004020202020204" pitchFamily="34" charset="0"/>
                        </a:rPr>
                        <a:t>5V 6A 30W Power Adapter</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11.98</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11.98</a:t>
                      </a:r>
                    </a:p>
                  </a:txBody>
                  <a:tcPr marL="9525" marR="9525" marT="9525" marB="0" anchor="ctr"/>
                </a:tc>
                <a:extLst>
                  <a:ext uri="{0D108BD9-81ED-4DB2-BD59-A6C34878D82A}">
                    <a16:rowId xmlns:a16="http://schemas.microsoft.com/office/drawing/2014/main" val="4053135023"/>
                  </a:ext>
                </a:extLst>
              </a:tr>
              <a:tr h="370840">
                <a:tc>
                  <a:txBody>
                    <a:bodyPr/>
                    <a:lstStyle/>
                    <a:p>
                      <a:pPr algn="l" fontAlgn="ctr"/>
                      <a:r>
                        <a:rPr lang="en-GB" sz="1100" b="0" i="0" u="none" strike="noStrike">
                          <a:solidFill>
                            <a:srgbClr val="000000"/>
                          </a:solidFill>
                          <a:effectLst/>
                          <a:latin typeface="Aptos Narrow" panose="020B0004020202020204" pitchFamily="34" charset="0"/>
                        </a:rPr>
                        <a:t>DC Power Jack (15pcs)</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5.09</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5.09</a:t>
                      </a:r>
                    </a:p>
                  </a:txBody>
                  <a:tcPr marL="9525" marR="9525" marT="9525" marB="0" anchor="ctr"/>
                </a:tc>
                <a:extLst>
                  <a:ext uri="{0D108BD9-81ED-4DB2-BD59-A6C34878D82A}">
                    <a16:rowId xmlns:a16="http://schemas.microsoft.com/office/drawing/2014/main" val="2087368348"/>
                  </a:ext>
                </a:extLst>
              </a:tr>
              <a:tr h="370840">
                <a:tc>
                  <a:txBody>
                    <a:bodyPr/>
                    <a:lstStyle/>
                    <a:p>
                      <a:pPr algn="l" fontAlgn="ctr"/>
                      <a:r>
                        <a:rPr lang="en-GB" sz="1100" b="0" i="0" u="none" strike="noStrike">
                          <a:solidFill>
                            <a:srgbClr val="000000"/>
                          </a:solidFill>
                          <a:effectLst/>
                          <a:latin typeface="Aptos Narrow" panose="020B0004020202020204" pitchFamily="34" charset="0"/>
                        </a:rPr>
                        <a:t>Resistors, Capacitors, Buttons, LDRs</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8</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8</a:t>
                      </a:r>
                    </a:p>
                  </a:txBody>
                  <a:tcPr marL="9525" marR="9525" marT="9525" marB="0" anchor="ctr"/>
                </a:tc>
                <a:extLst>
                  <a:ext uri="{0D108BD9-81ED-4DB2-BD59-A6C34878D82A}">
                    <a16:rowId xmlns:a16="http://schemas.microsoft.com/office/drawing/2014/main" val="4125026932"/>
                  </a:ext>
                </a:extLst>
              </a:tr>
              <a:tr h="370840">
                <a:tc>
                  <a:txBody>
                    <a:bodyPr/>
                    <a:lstStyle/>
                    <a:p>
                      <a:pPr algn="l" fontAlgn="ctr"/>
                      <a:r>
                        <a:rPr lang="en-GB" sz="1100" b="0" i="0" u="none" strike="noStrike">
                          <a:solidFill>
                            <a:srgbClr val="000000"/>
                          </a:solidFill>
                          <a:effectLst/>
                          <a:latin typeface="Aptos Narrow" panose="020B0004020202020204" pitchFamily="34" charset="0"/>
                        </a:rPr>
                        <a:t>MDF (Case Material)</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13</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13</a:t>
                      </a:r>
                    </a:p>
                  </a:txBody>
                  <a:tcPr marL="9525" marR="9525" marT="9525" marB="0" anchor="ctr"/>
                </a:tc>
                <a:extLst>
                  <a:ext uri="{0D108BD9-81ED-4DB2-BD59-A6C34878D82A}">
                    <a16:rowId xmlns:a16="http://schemas.microsoft.com/office/drawing/2014/main" val="2799150810"/>
                  </a:ext>
                </a:extLst>
              </a:tr>
              <a:tr h="370840">
                <a:tc>
                  <a:txBody>
                    <a:bodyPr/>
                    <a:lstStyle/>
                    <a:p>
                      <a:pPr algn="l" fontAlgn="ctr"/>
                      <a:r>
                        <a:rPr lang="en-GB" sz="1100" b="0" i="0" u="none" strike="noStrike">
                          <a:solidFill>
                            <a:srgbClr val="000000"/>
                          </a:solidFill>
                          <a:effectLst/>
                          <a:latin typeface="Aptos Narrow" panose="020B0004020202020204" pitchFamily="34" charset="0"/>
                        </a:rPr>
                        <a:t>Arduino UNO R3</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22.01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22.01</a:t>
                      </a:r>
                    </a:p>
                  </a:txBody>
                  <a:tcPr marL="9525" marR="9525" marT="9525" marB="0" anchor="ctr"/>
                </a:tc>
                <a:extLst>
                  <a:ext uri="{0D108BD9-81ED-4DB2-BD59-A6C34878D82A}">
                    <a16:rowId xmlns:a16="http://schemas.microsoft.com/office/drawing/2014/main" val="1708144397"/>
                  </a:ext>
                </a:extLst>
              </a:tr>
              <a:tr h="370840">
                <a:tc>
                  <a:txBody>
                    <a:bodyPr/>
                    <a:lstStyle/>
                    <a:p>
                      <a:pPr algn="l" fontAlgn="ctr"/>
                      <a:endParaRPr lang="en-GB"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endParaRPr lang="en-GB"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en-GB" sz="1100" b="0" i="0" u="none" strike="noStrike">
                          <a:solidFill>
                            <a:srgbClr val="000000"/>
                          </a:solidFill>
                          <a:effectLst/>
                          <a:latin typeface="Aptos Narrow" panose="020B0004020202020204" pitchFamily="34" charset="0"/>
                        </a:rPr>
                        <a:t>Sub total</a:t>
                      </a:r>
                    </a:p>
                  </a:txBody>
                  <a:tcPr marL="9525" marR="9525" marT="9525" marB="0" anchor="ctr"/>
                </a:tc>
                <a:tc>
                  <a:txBody>
                    <a:bodyPr/>
                    <a:lstStyle/>
                    <a:p>
                      <a:pPr algn="r" fontAlgn="b"/>
                      <a:r>
                        <a:rPr lang="en-GB" sz="1100" b="0" i="0" u="none" strike="noStrike">
                          <a:solidFill>
                            <a:srgbClr val="000000"/>
                          </a:solidFill>
                          <a:effectLst/>
                          <a:latin typeface="Aptos Narrow" panose="020B0004020202020204" pitchFamily="34" charset="0"/>
                        </a:rPr>
                        <a:t>94.59</a:t>
                      </a:r>
                    </a:p>
                  </a:txBody>
                  <a:tcPr marL="9525" marR="9525" marT="9525" marB="0" anchor="b"/>
                </a:tc>
                <a:extLst>
                  <a:ext uri="{0D108BD9-81ED-4DB2-BD59-A6C34878D82A}">
                    <a16:rowId xmlns:a16="http://schemas.microsoft.com/office/drawing/2014/main" val="2858479893"/>
                  </a:ext>
                </a:extLst>
              </a:tr>
            </a:tbl>
          </a:graphicData>
        </a:graphic>
      </p:graphicFrame>
      <p:graphicFrame>
        <p:nvGraphicFramePr>
          <p:cNvPr id="16" name="Content Placeholder 15">
            <a:extLst>
              <a:ext uri="{FF2B5EF4-FFF2-40B4-BE49-F238E27FC236}">
                <a16:creationId xmlns:a16="http://schemas.microsoft.com/office/drawing/2014/main" id="{AE09CB24-60FE-0DEC-FFDB-FDF5E370FA26}"/>
              </a:ext>
            </a:extLst>
          </p:cNvPr>
          <p:cNvGraphicFramePr>
            <a:graphicFrameLocks noGrp="1"/>
          </p:cNvGraphicFramePr>
          <p:nvPr>
            <p:ph sz="half" idx="2"/>
            <p:extLst>
              <p:ext uri="{D42A27DB-BD31-4B8C-83A1-F6EECF244321}">
                <p14:modId xmlns:p14="http://schemas.microsoft.com/office/powerpoint/2010/main" val="2659593053"/>
              </p:ext>
            </p:extLst>
          </p:nvPr>
        </p:nvGraphicFramePr>
        <p:xfrm>
          <a:off x="6218238" y="1517430"/>
          <a:ext cx="4937124" cy="3387725"/>
        </p:xfrm>
        <a:graphic>
          <a:graphicData uri="http://schemas.openxmlformats.org/drawingml/2006/table">
            <a:tbl>
              <a:tblPr firstRow="1" bandRow="1">
                <a:tableStyleId>{5C22544A-7EE6-4342-B048-85BDC9FD1C3A}</a:tableStyleId>
              </a:tblPr>
              <a:tblGrid>
                <a:gridCol w="1234281">
                  <a:extLst>
                    <a:ext uri="{9D8B030D-6E8A-4147-A177-3AD203B41FA5}">
                      <a16:colId xmlns:a16="http://schemas.microsoft.com/office/drawing/2014/main" val="240264105"/>
                    </a:ext>
                  </a:extLst>
                </a:gridCol>
                <a:gridCol w="1234281">
                  <a:extLst>
                    <a:ext uri="{9D8B030D-6E8A-4147-A177-3AD203B41FA5}">
                      <a16:colId xmlns:a16="http://schemas.microsoft.com/office/drawing/2014/main" val="2118337772"/>
                    </a:ext>
                  </a:extLst>
                </a:gridCol>
                <a:gridCol w="1234281">
                  <a:extLst>
                    <a:ext uri="{9D8B030D-6E8A-4147-A177-3AD203B41FA5}">
                      <a16:colId xmlns:a16="http://schemas.microsoft.com/office/drawing/2014/main" val="1495498804"/>
                    </a:ext>
                  </a:extLst>
                </a:gridCol>
                <a:gridCol w="1234281">
                  <a:extLst>
                    <a:ext uri="{9D8B030D-6E8A-4147-A177-3AD203B41FA5}">
                      <a16:colId xmlns:a16="http://schemas.microsoft.com/office/drawing/2014/main" val="1925510328"/>
                    </a:ext>
                  </a:extLst>
                </a:gridCol>
              </a:tblGrid>
              <a:tr h="370840">
                <a:tc>
                  <a:txBody>
                    <a:bodyPr/>
                    <a:lstStyle/>
                    <a:p>
                      <a:pPr algn="l" fontAlgn="ctr"/>
                      <a:r>
                        <a:rPr lang="en-GB" sz="1350" b="0" i="0" u="none" strike="noStrike">
                          <a:solidFill>
                            <a:srgbClr val="000000"/>
                          </a:solidFill>
                          <a:effectLst/>
                          <a:latin typeface="Aptos Narrow" panose="020B0004020202020204" pitchFamily="34" charset="0"/>
                        </a:rPr>
                        <a:t>Labour Costs (£16/hour)</a:t>
                      </a:r>
                    </a:p>
                  </a:txBody>
                  <a:tcPr marL="9525" marR="9525" marT="9525" marB="0" anchor="ctr"/>
                </a:tc>
                <a:tc>
                  <a:txBody>
                    <a:bodyPr/>
                    <a:lstStyle/>
                    <a:p>
                      <a:pPr algn="l" fontAlgn="b"/>
                      <a:endParaRPr lang="en-GB"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GB"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GB"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09177134"/>
                  </a:ext>
                </a:extLst>
              </a:tr>
              <a:tr h="370840">
                <a:tc>
                  <a:txBody>
                    <a:bodyPr/>
                    <a:lstStyle/>
                    <a:p>
                      <a:pPr algn="l" fontAlgn="ctr"/>
                      <a:r>
                        <a:rPr lang="en-GB" sz="1100" b="0" i="0" u="none" strike="noStrike">
                          <a:solidFill>
                            <a:srgbClr val="000000"/>
                          </a:solidFill>
                          <a:effectLst/>
                          <a:latin typeface="Aptos Narrow" panose="020B0004020202020204" pitchFamily="34" charset="0"/>
                        </a:rPr>
                        <a:t>Task</a:t>
                      </a:r>
                    </a:p>
                  </a:txBody>
                  <a:tcPr marL="9525" marR="9525" marT="9525" marB="0" anchor="ctr"/>
                </a:tc>
                <a:tc>
                  <a:txBody>
                    <a:bodyPr/>
                    <a:lstStyle/>
                    <a:p>
                      <a:pPr algn="l" fontAlgn="ctr"/>
                      <a:r>
                        <a:rPr lang="en-GB" sz="1100" b="0" i="0" u="none" strike="noStrike">
                          <a:solidFill>
                            <a:srgbClr val="000000"/>
                          </a:solidFill>
                          <a:effectLst/>
                          <a:latin typeface="Aptos Narrow" panose="020B0004020202020204" pitchFamily="34" charset="0"/>
                        </a:rPr>
                        <a:t>Hours</a:t>
                      </a:r>
                    </a:p>
                  </a:txBody>
                  <a:tcPr marL="9525" marR="9525" marT="9525" marB="0" anchor="ctr"/>
                </a:tc>
                <a:tc>
                  <a:txBody>
                    <a:bodyPr/>
                    <a:lstStyle/>
                    <a:p>
                      <a:pPr algn="l" fontAlgn="ctr"/>
                      <a:r>
                        <a:rPr lang="en-GB" sz="1100" b="0" i="0" u="none" strike="noStrike">
                          <a:solidFill>
                            <a:srgbClr val="000000"/>
                          </a:solidFill>
                          <a:effectLst/>
                          <a:latin typeface="Aptos Narrow" panose="020B0004020202020204" pitchFamily="34" charset="0"/>
                        </a:rPr>
                        <a:t>Cost per Hour (£)</a:t>
                      </a:r>
                    </a:p>
                  </a:txBody>
                  <a:tcPr marL="9525" marR="9525" marT="9525" marB="0" anchor="ctr"/>
                </a:tc>
                <a:tc>
                  <a:txBody>
                    <a:bodyPr/>
                    <a:lstStyle/>
                    <a:p>
                      <a:pPr algn="l" fontAlgn="ctr"/>
                      <a:r>
                        <a:rPr lang="en-GB" sz="1100" b="0" i="0" u="none" strike="noStrike">
                          <a:solidFill>
                            <a:srgbClr val="000000"/>
                          </a:solidFill>
                          <a:effectLst/>
                          <a:latin typeface="Aptos Narrow" panose="020B0004020202020204" pitchFamily="34" charset="0"/>
                        </a:rPr>
                        <a:t>Total Cost (£)</a:t>
                      </a:r>
                    </a:p>
                  </a:txBody>
                  <a:tcPr marL="9525" marR="9525" marT="9525" marB="0" anchor="ctr"/>
                </a:tc>
                <a:extLst>
                  <a:ext uri="{0D108BD9-81ED-4DB2-BD59-A6C34878D82A}">
                    <a16:rowId xmlns:a16="http://schemas.microsoft.com/office/drawing/2014/main" val="3876468273"/>
                  </a:ext>
                </a:extLst>
              </a:tr>
              <a:tr h="370840">
                <a:tc>
                  <a:txBody>
                    <a:bodyPr/>
                    <a:lstStyle/>
                    <a:p>
                      <a:pPr algn="l" fontAlgn="ctr"/>
                      <a:r>
                        <a:rPr lang="en-GB" sz="1100" b="0" i="0" u="none" strike="noStrike">
                          <a:solidFill>
                            <a:srgbClr val="000000"/>
                          </a:solidFill>
                          <a:effectLst/>
                          <a:latin typeface="Aptos Narrow" panose="020B0004020202020204" pitchFamily="34" charset="0"/>
                        </a:rPr>
                        <a:t>Cube Soldering</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4</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64</a:t>
                      </a:r>
                    </a:p>
                  </a:txBody>
                  <a:tcPr marL="9525" marR="9525" marT="9525" marB="0" anchor="ctr"/>
                </a:tc>
                <a:extLst>
                  <a:ext uri="{0D108BD9-81ED-4DB2-BD59-A6C34878D82A}">
                    <a16:rowId xmlns:a16="http://schemas.microsoft.com/office/drawing/2014/main" val="3574930510"/>
                  </a:ext>
                </a:extLst>
              </a:tr>
              <a:tr h="370840">
                <a:tc>
                  <a:txBody>
                    <a:bodyPr/>
                    <a:lstStyle/>
                    <a:p>
                      <a:pPr algn="l" fontAlgn="ctr"/>
                      <a:r>
                        <a:rPr lang="en-GB" sz="1100" b="0" i="0" u="none" strike="noStrike">
                          <a:solidFill>
                            <a:srgbClr val="000000"/>
                          </a:solidFill>
                          <a:effectLst/>
                          <a:latin typeface="Aptos Narrow" panose="020B0004020202020204" pitchFamily="34" charset="0"/>
                        </a:rPr>
                        <a:t>Market Research</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2</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32</a:t>
                      </a:r>
                    </a:p>
                  </a:txBody>
                  <a:tcPr marL="9525" marR="9525" marT="9525" marB="0" anchor="ctr"/>
                </a:tc>
                <a:extLst>
                  <a:ext uri="{0D108BD9-81ED-4DB2-BD59-A6C34878D82A}">
                    <a16:rowId xmlns:a16="http://schemas.microsoft.com/office/drawing/2014/main" val="2749871459"/>
                  </a:ext>
                </a:extLst>
              </a:tr>
              <a:tr h="370840">
                <a:tc>
                  <a:txBody>
                    <a:bodyPr/>
                    <a:lstStyle/>
                    <a:p>
                      <a:pPr algn="l" fontAlgn="ctr"/>
                      <a:r>
                        <a:rPr lang="en-GB" sz="1100" b="0" i="0" u="none" strike="noStrike">
                          <a:solidFill>
                            <a:srgbClr val="000000"/>
                          </a:solidFill>
                          <a:effectLst/>
                          <a:latin typeface="Aptos Narrow" panose="020B0004020202020204" pitchFamily="34" charset="0"/>
                        </a:rPr>
                        <a:t>Regulation Research</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a:t>
                      </a:r>
                    </a:p>
                  </a:txBody>
                  <a:tcPr marL="9525" marR="9525" marT="9525" marB="0" anchor="ctr"/>
                </a:tc>
                <a:extLst>
                  <a:ext uri="{0D108BD9-81ED-4DB2-BD59-A6C34878D82A}">
                    <a16:rowId xmlns:a16="http://schemas.microsoft.com/office/drawing/2014/main" val="669502125"/>
                  </a:ext>
                </a:extLst>
              </a:tr>
              <a:tr h="370840">
                <a:tc>
                  <a:txBody>
                    <a:bodyPr/>
                    <a:lstStyle/>
                    <a:p>
                      <a:pPr algn="l" fontAlgn="ctr"/>
                      <a:r>
                        <a:rPr lang="en-GB" sz="1100" b="0" i="0" u="none" strike="noStrike">
                          <a:solidFill>
                            <a:srgbClr val="000000"/>
                          </a:solidFill>
                          <a:effectLst/>
                          <a:latin typeface="Aptos Narrow" panose="020B0004020202020204" pitchFamily="34" charset="0"/>
                        </a:rPr>
                        <a:t>Testing Cube</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a:t>
                      </a:r>
                    </a:p>
                  </a:txBody>
                  <a:tcPr marL="9525" marR="9525" marT="9525" marB="0" anchor="ctr"/>
                </a:tc>
                <a:extLst>
                  <a:ext uri="{0D108BD9-81ED-4DB2-BD59-A6C34878D82A}">
                    <a16:rowId xmlns:a16="http://schemas.microsoft.com/office/drawing/2014/main" val="2662108459"/>
                  </a:ext>
                </a:extLst>
              </a:tr>
              <a:tr h="370840">
                <a:tc>
                  <a:txBody>
                    <a:bodyPr/>
                    <a:lstStyle/>
                    <a:p>
                      <a:pPr algn="l" fontAlgn="ctr"/>
                      <a:r>
                        <a:rPr lang="en-GB" sz="1100" b="0" i="0" u="none" strike="noStrike">
                          <a:solidFill>
                            <a:srgbClr val="000000"/>
                          </a:solidFill>
                          <a:effectLst/>
                          <a:latin typeface="Aptos Narrow" panose="020B0004020202020204" pitchFamily="34" charset="0"/>
                        </a:rPr>
                        <a:t>Writing Code</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3</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48</a:t>
                      </a:r>
                    </a:p>
                  </a:txBody>
                  <a:tcPr marL="9525" marR="9525" marT="9525" marB="0" anchor="ctr"/>
                </a:tc>
                <a:extLst>
                  <a:ext uri="{0D108BD9-81ED-4DB2-BD59-A6C34878D82A}">
                    <a16:rowId xmlns:a16="http://schemas.microsoft.com/office/drawing/2014/main" val="4054527919"/>
                  </a:ext>
                </a:extLst>
              </a:tr>
              <a:tr h="370840">
                <a:tc>
                  <a:txBody>
                    <a:bodyPr/>
                    <a:lstStyle/>
                    <a:p>
                      <a:pPr algn="l" fontAlgn="ctr"/>
                      <a:r>
                        <a:rPr lang="en-GB" sz="1100" b="0" i="0" u="none" strike="noStrike">
                          <a:solidFill>
                            <a:srgbClr val="000000"/>
                          </a:solidFill>
                          <a:effectLst/>
                          <a:latin typeface="Aptos Narrow" panose="020B0004020202020204" pitchFamily="34" charset="0"/>
                        </a:rPr>
                        <a:t>Marketing Video</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a:t>
                      </a:r>
                    </a:p>
                  </a:txBody>
                  <a:tcPr marL="9525" marR="9525" marT="9525" marB="0" anchor="ctr"/>
                </a:tc>
                <a:extLst>
                  <a:ext uri="{0D108BD9-81ED-4DB2-BD59-A6C34878D82A}">
                    <a16:rowId xmlns:a16="http://schemas.microsoft.com/office/drawing/2014/main" val="63012745"/>
                  </a:ext>
                </a:extLst>
              </a:tr>
              <a:tr h="370840">
                <a:tc>
                  <a:txBody>
                    <a:bodyPr/>
                    <a:lstStyle/>
                    <a:p>
                      <a:pPr algn="l" fontAlgn="ctr"/>
                      <a:r>
                        <a:rPr lang="en-GB" sz="1100" b="0" i="0" u="none" strike="noStrike">
                          <a:solidFill>
                            <a:srgbClr val="000000"/>
                          </a:solidFill>
                          <a:effectLst/>
                          <a:latin typeface="Aptos Narrow" panose="020B0004020202020204" pitchFamily="34" charset="0"/>
                        </a:rPr>
                        <a:t>Total Labour Cost</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12</a:t>
                      </a:r>
                    </a:p>
                  </a:txBody>
                  <a:tcPr marL="9525" marR="9525" marT="9525" marB="0" anchor="ctr"/>
                </a:tc>
                <a:tc>
                  <a:txBody>
                    <a:bodyPr/>
                    <a:lstStyle/>
                    <a:p>
                      <a:pPr algn="l" fontAlgn="ctr"/>
                      <a:endParaRPr lang="en-GB"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£192</a:t>
                      </a:r>
                    </a:p>
                  </a:txBody>
                  <a:tcPr marL="9525" marR="9525" marT="9525" marB="0" anchor="ctr"/>
                </a:tc>
                <a:extLst>
                  <a:ext uri="{0D108BD9-81ED-4DB2-BD59-A6C34878D82A}">
                    <a16:rowId xmlns:a16="http://schemas.microsoft.com/office/drawing/2014/main" val="901540270"/>
                  </a:ext>
                </a:extLst>
              </a:tr>
            </a:tbl>
          </a:graphicData>
        </a:graphic>
      </p:graphicFrame>
      <p:graphicFrame>
        <p:nvGraphicFramePr>
          <p:cNvPr id="17" name="Table 16">
            <a:extLst>
              <a:ext uri="{FF2B5EF4-FFF2-40B4-BE49-F238E27FC236}">
                <a16:creationId xmlns:a16="http://schemas.microsoft.com/office/drawing/2014/main" id="{846F1F35-580E-189F-8CAE-DA54FC054A35}"/>
              </a:ext>
            </a:extLst>
          </p:cNvPr>
          <p:cNvGraphicFramePr>
            <a:graphicFrameLocks noGrp="1"/>
          </p:cNvGraphicFramePr>
          <p:nvPr>
            <p:extLst>
              <p:ext uri="{D42A27DB-BD31-4B8C-83A1-F6EECF244321}">
                <p14:modId xmlns:p14="http://schemas.microsoft.com/office/powerpoint/2010/main" val="1056448234"/>
              </p:ext>
            </p:extLst>
          </p:nvPr>
        </p:nvGraphicFramePr>
        <p:xfrm>
          <a:off x="8107360" y="5870741"/>
          <a:ext cx="3048002" cy="430144"/>
        </p:xfrm>
        <a:graphic>
          <a:graphicData uri="http://schemas.openxmlformats.org/drawingml/2006/table">
            <a:tbl>
              <a:tblPr firstRow="1" bandRow="1">
                <a:tableStyleId>{5C22544A-7EE6-4342-B048-85BDC9FD1C3A}</a:tableStyleId>
              </a:tblPr>
              <a:tblGrid>
                <a:gridCol w="1524001">
                  <a:extLst>
                    <a:ext uri="{9D8B030D-6E8A-4147-A177-3AD203B41FA5}">
                      <a16:colId xmlns:a16="http://schemas.microsoft.com/office/drawing/2014/main" val="1793919236"/>
                    </a:ext>
                  </a:extLst>
                </a:gridCol>
                <a:gridCol w="1524001">
                  <a:extLst>
                    <a:ext uri="{9D8B030D-6E8A-4147-A177-3AD203B41FA5}">
                      <a16:colId xmlns:a16="http://schemas.microsoft.com/office/drawing/2014/main" val="102464875"/>
                    </a:ext>
                  </a:extLst>
                </a:gridCol>
              </a:tblGrid>
              <a:tr h="430144">
                <a:tc>
                  <a:txBody>
                    <a:bodyPr/>
                    <a:lstStyle/>
                    <a:p>
                      <a:pPr algn="l" fontAlgn="b"/>
                      <a:r>
                        <a:rPr lang="en-GB" sz="1100" b="0" i="0" u="none" strike="noStrike">
                          <a:solidFill>
                            <a:srgbClr val="000000"/>
                          </a:solidFill>
                          <a:effectLst/>
                          <a:latin typeface="Aptos Narrow" panose="020B0004020202020204" pitchFamily="34" charset="0"/>
                        </a:rPr>
                        <a:t>Total development cost      </a:t>
                      </a:r>
                    </a:p>
                  </a:txBody>
                  <a:tcPr marL="9525" marR="9525" marT="9525" marB="0" anchor="b"/>
                </a:tc>
                <a:tc>
                  <a:txBody>
                    <a:bodyPr/>
                    <a:lstStyle/>
                    <a:p>
                      <a:pPr algn="r" fontAlgn="b"/>
                      <a:r>
                        <a:rPr lang="en-GB" sz="1100" b="0" i="0" u="none" strike="noStrike">
                          <a:solidFill>
                            <a:srgbClr val="000000"/>
                          </a:solidFill>
                          <a:effectLst/>
                          <a:latin typeface="Aptos Narrow" panose="020B0004020202020204" pitchFamily="34" charset="0"/>
                        </a:rPr>
                        <a:t>£287</a:t>
                      </a:r>
                    </a:p>
                  </a:txBody>
                  <a:tcPr marL="9525" marR="9525" marT="9525" marB="0" anchor="b"/>
                </a:tc>
                <a:extLst>
                  <a:ext uri="{0D108BD9-81ED-4DB2-BD59-A6C34878D82A}">
                    <a16:rowId xmlns:a16="http://schemas.microsoft.com/office/drawing/2014/main" val="2558407781"/>
                  </a:ext>
                </a:extLst>
              </a:tr>
            </a:tbl>
          </a:graphicData>
        </a:graphic>
      </p:graphicFrame>
    </p:spTree>
    <p:extLst>
      <p:ext uri="{BB962C8B-B14F-4D97-AF65-F5344CB8AC3E}">
        <p14:creationId xmlns:p14="http://schemas.microsoft.com/office/powerpoint/2010/main" val="2290163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18F498-94CE-8A25-2510-5697F391D0BE}"/>
              </a:ext>
            </a:extLst>
          </p:cNvPr>
          <p:cNvPicPr>
            <a:picLocks noChangeAspect="1"/>
          </p:cNvPicPr>
          <p:nvPr/>
        </p:nvPicPr>
        <p:blipFill>
          <a:blip r:embed="rId2"/>
          <a:stretch>
            <a:fillRect/>
          </a:stretch>
        </p:blipFill>
        <p:spPr>
          <a:xfrm>
            <a:off x="0" y="258877"/>
            <a:ext cx="6389162" cy="963251"/>
          </a:xfrm>
          <a:prstGeom prst="rect">
            <a:avLst/>
          </a:prstGeom>
        </p:spPr>
      </p:pic>
      <p:graphicFrame>
        <p:nvGraphicFramePr>
          <p:cNvPr id="4" name="Content Placeholder 6">
            <a:extLst>
              <a:ext uri="{FF2B5EF4-FFF2-40B4-BE49-F238E27FC236}">
                <a16:creationId xmlns:a16="http://schemas.microsoft.com/office/drawing/2014/main" id="{F63FCFAA-0BB5-0419-1720-9388833ACF9A}"/>
              </a:ext>
            </a:extLst>
          </p:cNvPr>
          <p:cNvGraphicFramePr>
            <a:graphicFrameLocks/>
          </p:cNvGraphicFramePr>
          <p:nvPr>
            <p:extLst>
              <p:ext uri="{D42A27DB-BD31-4B8C-83A1-F6EECF244321}">
                <p14:modId xmlns:p14="http://schemas.microsoft.com/office/powerpoint/2010/main" val="1437156142"/>
              </p:ext>
            </p:extLst>
          </p:nvPr>
        </p:nvGraphicFramePr>
        <p:xfrm>
          <a:off x="5952391" y="258877"/>
          <a:ext cx="5835160" cy="4801134"/>
        </p:xfrm>
        <a:graphic>
          <a:graphicData uri="http://schemas.openxmlformats.org/drawingml/2006/table">
            <a:tbl>
              <a:tblPr firstRow="1" bandRow="1">
                <a:tableStyleId>{5C22544A-7EE6-4342-B048-85BDC9FD1C3A}</a:tableStyleId>
              </a:tblPr>
              <a:tblGrid>
                <a:gridCol w="1167032">
                  <a:extLst>
                    <a:ext uri="{9D8B030D-6E8A-4147-A177-3AD203B41FA5}">
                      <a16:colId xmlns:a16="http://schemas.microsoft.com/office/drawing/2014/main" val="651415640"/>
                    </a:ext>
                  </a:extLst>
                </a:gridCol>
                <a:gridCol w="1167032">
                  <a:extLst>
                    <a:ext uri="{9D8B030D-6E8A-4147-A177-3AD203B41FA5}">
                      <a16:colId xmlns:a16="http://schemas.microsoft.com/office/drawing/2014/main" val="1097746987"/>
                    </a:ext>
                  </a:extLst>
                </a:gridCol>
                <a:gridCol w="1167032">
                  <a:extLst>
                    <a:ext uri="{9D8B030D-6E8A-4147-A177-3AD203B41FA5}">
                      <a16:colId xmlns:a16="http://schemas.microsoft.com/office/drawing/2014/main" val="2597158021"/>
                    </a:ext>
                  </a:extLst>
                </a:gridCol>
                <a:gridCol w="1167032">
                  <a:extLst>
                    <a:ext uri="{9D8B030D-6E8A-4147-A177-3AD203B41FA5}">
                      <a16:colId xmlns:a16="http://schemas.microsoft.com/office/drawing/2014/main" val="1899238427"/>
                    </a:ext>
                  </a:extLst>
                </a:gridCol>
                <a:gridCol w="1167032">
                  <a:extLst>
                    <a:ext uri="{9D8B030D-6E8A-4147-A177-3AD203B41FA5}">
                      <a16:colId xmlns:a16="http://schemas.microsoft.com/office/drawing/2014/main" val="1127279787"/>
                    </a:ext>
                  </a:extLst>
                </a:gridCol>
              </a:tblGrid>
              <a:tr h="358054">
                <a:tc>
                  <a:txBody>
                    <a:bodyPr/>
                    <a:lstStyle/>
                    <a:p>
                      <a:pPr algn="ctr" fontAlgn="ctr"/>
                      <a:r>
                        <a:rPr lang="en-GB" sz="1100" b="0" i="0" u="none" strike="noStrike">
                          <a:solidFill>
                            <a:srgbClr val="000000"/>
                          </a:solidFill>
                          <a:effectLst/>
                          <a:latin typeface="Aptos Narrow" panose="020B0004020202020204" pitchFamily="34" charset="0"/>
                        </a:rPr>
                        <a:t>Component</a:t>
                      </a:r>
                    </a:p>
                  </a:txBody>
                  <a:tcPr marL="9525" marR="9525" marT="9525" marB="0" anchor="ctr"/>
                </a:tc>
                <a:tc>
                  <a:txBody>
                    <a:bodyPr/>
                    <a:lstStyle/>
                    <a:p>
                      <a:pPr algn="ctr" fontAlgn="ctr"/>
                      <a:r>
                        <a:rPr lang="en-GB" sz="1100" b="0" i="0" u="none" strike="noStrike">
                          <a:solidFill>
                            <a:srgbClr val="000000"/>
                          </a:solidFill>
                          <a:effectLst/>
                          <a:latin typeface="Aptos Narrow" panose="020B0004020202020204" pitchFamily="34" charset="0"/>
                        </a:rPr>
                        <a:t>Cost (1 unit)</a:t>
                      </a:r>
                    </a:p>
                  </a:txBody>
                  <a:tcPr marL="9525" marR="9525" marT="9525" marB="0" anchor="ctr"/>
                </a:tc>
                <a:tc>
                  <a:txBody>
                    <a:bodyPr/>
                    <a:lstStyle/>
                    <a:p>
                      <a:pPr algn="ctr" fontAlgn="ctr"/>
                      <a:r>
                        <a:rPr lang="en-GB" sz="1100" b="0" i="0" u="none" strike="noStrike">
                          <a:solidFill>
                            <a:srgbClr val="000000"/>
                          </a:solidFill>
                          <a:effectLst/>
                          <a:latin typeface="Aptos Narrow" panose="020B0004020202020204" pitchFamily="34" charset="0"/>
                        </a:rPr>
                        <a:t>Cost (100 units)</a:t>
                      </a:r>
                    </a:p>
                  </a:txBody>
                  <a:tcPr marL="9525" marR="9525" marT="9525" marB="0" anchor="ctr"/>
                </a:tc>
                <a:tc>
                  <a:txBody>
                    <a:bodyPr/>
                    <a:lstStyle/>
                    <a:p>
                      <a:pPr algn="ctr" fontAlgn="ctr"/>
                      <a:r>
                        <a:rPr lang="en-GB" sz="1100" b="0" i="0" u="none" strike="noStrike">
                          <a:solidFill>
                            <a:srgbClr val="000000"/>
                          </a:solidFill>
                          <a:effectLst/>
                          <a:latin typeface="Aptos Narrow" panose="020B0004020202020204" pitchFamily="34" charset="0"/>
                        </a:rPr>
                        <a:t>Cost (500 units)</a:t>
                      </a:r>
                    </a:p>
                  </a:txBody>
                  <a:tcPr marL="9525" marR="9525" marT="9525" marB="0" anchor="ctr"/>
                </a:tc>
                <a:tc>
                  <a:txBody>
                    <a:bodyPr/>
                    <a:lstStyle/>
                    <a:p>
                      <a:pPr algn="ctr" fontAlgn="ctr"/>
                      <a:r>
                        <a:rPr lang="en-GB" sz="1100" b="0" i="0" u="none" strike="noStrike">
                          <a:solidFill>
                            <a:srgbClr val="000000"/>
                          </a:solidFill>
                          <a:effectLst/>
                          <a:latin typeface="Aptos Narrow" panose="020B0004020202020204" pitchFamily="34" charset="0"/>
                        </a:rPr>
                        <a:t>Cost (1000 units)</a:t>
                      </a:r>
                    </a:p>
                  </a:txBody>
                  <a:tcPr marL="9525" marR="9525" marT="9525" marB="0" anchor="ctr"/>
                </a:tc>
                <a:extLst>
                  <a:ext uri="{0D108BD9-81ED-4DB2-BD59-A6C34878D82A}">
                    <a16:rowId xmlns:a16="http://schemas.microsoft.com/office/drawing/2014/main" val="2528141529"/>
                  </a:ext>
                </a:extLst>
              </a:tr>
              <a:tr h="358054">
                <a:tc>
                  <a:txBody>
                    <a:bodyPr/>
                    <a:lstStyle/>
                    <a:p>
                      <a:pPr algn="l" fontAlgn="ctr"/>
                      <a:r>
                        <a:rPr lang="en-GB" sz="1100" b="0" i="0" u="none" strike="noStrike">
                          <a:solidFill>
                            <a:srgbClr val="000000"/>
                          </a:solidFill>
                          <a:effectLst/>
                          <a:latin typeface="Aptos Narrow" panose="020B0004020202020204" pitchFamily="34" charset="0"/>
                        </a:rPr>
                        <a:t>Arduino UNO R3</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£22.01</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£20.00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£18.50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£17.00</a:t>
                      </a:r>
                    </a:p>
                  </a:txBody>
                  <a:tcPr marL="9525" marR="9525" marT="9525" marB="0" anchor="ctr"/>
                </a:tc>
                <a:extLst>
                  <a:ext uri="{0D108BD9-81ED-4DB2-BD59-A6C34878D82A}">
                    <a16:rowId xmlns:a16="http://schemas.microsoft.com/office/drawing/2014/main" val="1993073986"/>
                  </a:ext>
                </a:extLst>
              </a:tr>
              <a:tr h="358054">
                <a:tc>
                  <a:txBody>
                    <a:bodyPr/>
                    <a:lstStyle/>
                    <a:p>
                      <a:pPr algn="l" fontAlgn="ctr"/>
                      <a:r>
                        <a:rPr lang="en-GB" sz="1100" b="0" i="0" u="none" strike="noStrike">
                          <a:solidFill>
                            <a:srgbClr val="000000"/>
                          </a:solidFill>
                          <a:effectLst/>
                          <a:latin typeface="Aptos Narrow" panose="020B0004020202020204" pitchFamily="34" charset="0"/>
                        </a:rPr>
                        <a:t>5V 6A 30W PSU</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£11.98</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£10.50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£10.00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£9.50</a:t>
                      </a:r>
                    </a:p>
                  </a:txBody>
                  <a:tcPr marL="9525" marR="9525" marT="9525" marB="0" anchor="ctr"/>
                </a:tc>
                <a:extLst>
                  <a:ext uri="{0D108BD9-81ED-4DB2-BD59-A6C34878D82A}">
                    <a16:rowId xmlns:a16="http://schemas.microsoft.com/office/drawing/2014/main" val="3764552870"/>
                  </a:ext>
                </a:extLst>
              </a:tr>
              <a:tr h="358054">
                <a:tc>
                  <a:txBody>
                    <a:bodyPr/>
                    <a:lstStyle/>
                    <a:p>
                      <a:pPr algn="l" fontAlgn="ctr"/>
                      <a:r>
                        <a:rPr lang="en-GB" sz="1100" b="0" i="0" u="none" strike="noStrike">
                          <a:solidFill>
                            <a:srgbClr val="000000"/>
                          </a:solidFill>
                          <a:effectLst/>
                          <a:latin typeface="Aptos Narrow" panose="020B0004020202020204" pitchFamily="34" charset="0"/>
                        </a:rPr>
                        <a:t>DC Power Jack</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£5.09</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£4.50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£4.00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£3.50</a:t>
                      </a:r>
                    </a:p>
                  </a:txBody>
                  <a:tcPr marL="9525" marR="9525" marT="9525" marB="0" anchor="ctr"/>
                </a:tc>
                <a:extLst>
                  <a:ext uri="{0D108BD9-81ED-4DB2-BD59-A6C34878D82A}">
                    <a16:rowId xmlns:a16="http://schemas.microsoft.com/office/drawing/2014/main" val="922779498"/>
                  </a:ext>
                </a:extLst>
              </a:tr>
              <a:tr h="350095">
                <a:tc>
                  <a:txBody>
                    <a:bodyPr/>
                    <a:lstStyle/>
                    <a:p>
                      <a:pPr algn="l" fontAlgn="ctr"/>
                      <a:r>
                        <a:rPr lang="en-GB" sz="1100" b="0" i="0" u="none" strike="noStrike">
                          <a:solidFill>
                            <a:srgbClr val="000000"/>
                          </a:solidFill>
                          <a:effectLst/>
                          <a:latin typeface="Aptos Narrow" panose="020B0004020202020204" pitchFamily="34" charset="0"/>
                        </a:rPr>
                        <a:t>WS2812 NeoPixels (x64)</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£11.99</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£10.80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£10.00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£9.50</a:t>
                      </a:r>
                    </a:p>
                  </a:txBody>
                  <a:tcPr marL="9525" marR="9525" marT="9525" marB="0" anchor="ctr"/>
                </a:tc>
                <a:extLst>
                  <a:ext uri="{0D108BD9-81ED-4DB2-BD59-A6C34878D82A}">
                    <a16:rowId xmlns:a16="http://schemas.microsoft.com/office/drawing/2014/main" val="1664813341"/>
                  </a:ext>
                </a:extLst>
              </a:tr>
              <a:tr h="358054">
                <a:tc>
                  <a:txBody>
                    <a:bodyPr/>
                    <a:lstStyle/>
                    <a:p>
                      <a:pPr algn="l" fontAlgn="ctr"/>
                      <a:r>
                        <a:rPr lang="en-GB" sz="1100" b="0" i="0" u="none" strike="noStrike">
                          <a:solidFill>
                            <a:srgbClr val="000000"/>
                          </a:solidFill>
                          <a:effectLst/>
                          <a:latin typeface="Aptos Narrow" panose="020B0004020202020204" pitchFamily="34" charset="0"/>
                        </a:rPr>
                        <a:t>Other Resistors/Capacitors</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£0.95</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£0.80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£0.75</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£0.70</a:t>
                      </a:r>
                    </a:p>
                  </a:txBody>
                  <a:tcPr marL="9525" marR="9525" marT="9525" marB="0" anchor="ctr"/>
                </a:tc>
                <a:extLst>
                  <a:ext uri="{0D108BD9-81ED-4DB2-BD59-A6C34878D82A}">
                    <a16:rowId xmlns:a16="http://schemas.microsoft.com/office/drawing/2014/main" val="1860374461"/>
                  </a:ext>
                </a:extLst>
              </a:tr>
              <a:tr h="358054">
                <a:tc>
                  <a:txBody>
                    <a:bodyPr/>
                    <a:lstStyle/>
                    <a:p>
                      <a:pPr algn="l" fontAlgn="ctr"/>
                      <a:r>
                        <a:rPr lang="en-GB" sz="1100" b="0" i="0" u="none" strike="noStrike">
                          <a:solidFill>
                            <a:srgbClr val="000000"/>
                          </a:solidFill>
                          <a:effectLst/>
                          <a:latin typeface="Aptos Narrow" panose="020B0004020202020204" pitchFamily="34" charset="0"/>
                        </a:rPr>
                        <a:t>Buttons (x2)</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£0.40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£0.35</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£0.30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£0.25</a:t>
                      </a:r>
                    </a:p>
                  </a:txBody>
                  <a:tcPr marL="9525" marR="9525" marT="9525" marB="0" anchor="ctr"/>
                </a:tc>
                <a:extLst>
                  <a:ext uri="{0D108BD9-81ED-4DB2-BD59-A6C34878D82A}">
                    <a16:rowId xmlns:a16="http://schemas.microsoft.com/office/drawing/2014/main" val="969549557"/>
                  </a:ext>
                </a:extLst>
              </a:tr>
              <a:tr h="358054">
                <a:tc>
                  <a:txBody>
                    <a:bodyPr/>
                    <a:lstStyle/>
                    <a:p>
                      <a:pPr algn="l" fontAlgn="ctr"/>
                      <a:r>
                        <a:rPr lang="en-GB" sz="1100" b="0" i="0" u="none" strike="noStrike">
                          <a:solidFill>
                            <a:srgbClr val="000000"/>
                          </a:solidFill>
                          <a:effectLst/>
                          <a:latin typeface="Aptos Narrow" panose="020B0004020202020204" pitchFamily="34" charset="0"/>
                        </a:rPr>
                        <a:t>LDR</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£0.50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£0.45</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£0.40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£0.35</a:t>
                      </a:r>
                    </a:p>
                  </a:txBody>
                  <a:tcPr marL="9525" marR="9525" marT="9525" marB="0" anchor="ctr"/>
                </a:tc>
                <a:extLst>
                  <a:ext uri="{0D108BD9-81ED-4DB2-BD59-A6C34878D82A}">
                    <a16:rowId xmlns:a16="http://schemas.microsoft.com/office/drawing/2014/main" val="1481852533"/>
                  </a:ext>
                </a:extLst>
              </a:tr>
              <a:tr h="358054">
                <a:tc>
                  <a:txBody>
                    <a:bodyPr/>
                    <a:lstStyle/>
                    <a:p>
                      <a:pPr algn="l" fontAlgn="ctr"/>
                      <a:r>
                        <a:rPr lang="en-GB" sz="1100" b="0" i="0" u="none" strike="noStrike">
                          <a:solidFill>
                            <a:srgbClr val="000000"/>
                          </a:solidFill>
                          <a:effectLst/>
                          <a:latin typeface="Aptos Narrow" panose="020B0004020202020204" pitchFamily="34" charset="0"/>
                        </a:rPr>
                        <a:t>Piezo Buzzer</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£1.00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£0.90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£0.85</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£0.80</a:t>
                      </a:r>
                    </a:p>
                  </a:txBody>
                  <a:tcPr marL="9525" marR="9525" marT="9525" marB="0" anchor="ctr"/>
                </a:tc>
                <a:extLst>
                  <a:ext uri="{0D108BD9-81ED-4DB2-BD59-A6C34878D82A}">
                    <a16:rowId xmlns:a16="http://schemas.microsoft.com/office/drawing/2014/main" val="2190621975"/>
                  </a:ext>
                </a:extLst>
              </a:tr>
              <a:tr h="358054">
                <a:tc>
                  <a:txBody>
                    <a:bodyPr/>
                    <a:lstStyle/>
                    <a:p>
                      <a:pPr algn="l" fontAlgn="ctr"/>
                      <a:r>
                        <a:rPr lang="en-GB" sz="1100" b="0" i="0" u="none" strike="noStrike">
                          <a:solidFill>
                            <a:srgbClr val="000000"/>
                          </a:solidFill>
                          <a:effectLst/>
                          <a:latin typeface="Aptos Narrow" panose="020B0004020202020204" pitchFamily="34" charset="0"/>
                        </a:rPr>
                        <a:t>1000µF Capacitor</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£0.30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£0.25</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£0.20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£0.20</a:t>
                      </a:r>
                    </a:p>
                  </a:txBody>
                  <a:tcPr marL="9525" marR="9525" marT="9525" marB="0" anchor="ctr"/>
                </a:tc>
                <a:extLst>
                  <a:ext uri="{0D108BD9-81ED-4DB2-BD59-A6C34878D82A}">
                    <a16:rowId xmlns:a16="http://schemas.microsoft.com/office/drawing/2014/main" val="327671004"/>
                  </a:ext>
                </a:extLst>
              </a:tr>
              <a:tr h="358054">
                <a:tc>
                  <a:txBody>
                    <a:bodyPr/>
                    <a:lstStyle/>
                    <a:p>
                      <a:pPr algn="l" fontAlgn="ctr"/>
                      <a:r>
                        <a:rPr lang="en-GB" sz="1100" b="0" i="0" u="none" strike="noStrike">
                          <a:solidFill>
                            <a:srgbClr val="000000"/>
                          </a:solidFill>
                          <a:effectLst/>
                          <a:latin typeface="Aptos Narrow" panose="020B0004020202020204" pitchFamily="34" charset="0"/>
                        </a:rPr>
                        <a:t>MDF Case</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£13.00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£12.50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£12.00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£11.50</a:t>
                      </a:r>
                    </a:p>
                  </a:txBody>
                  <a:tcPr marL="9525" marR="9525" marT="9525" marB="0" anchor="ctr"/>
                </a:tc>
                <a:extLst>
                  <a:ext uri="{0D108BD9-81ED-4DB2-BD59-A6C34878D82A}">
                    <a16:rowId xmlns:a16="http://schemas.microsoft.com/office/drawing/2014/main" val="3593462812"/>
                  </a:ext>
                </a:extLst>
              </a:tr>
              <a:tr h="358054">
                <a:tc>
                  <a:txBody>
                    <a:bodyPr/>
                    <a:lstStyle/>
                    <a:p>
                      <a:pPr algn="l" fontAlgn="ctr"/>
                      <a:r>
                        <a:rPr lang="en-GB" sz="1100" b="0" i="0" u="none" strike="noStrike">
                          <a:solidFill>
                            <a:srgbClr val="000000"/>
                          </a:solidFill>
                          <a:effectLst/>
                          <a:latin typeface="Aptos Narrow" panose="020B0004020202020204" pitchFamily="34" charset="0"/>
                        </a:rPr>
                        <a:t>Power Cable</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£2.00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£1.80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£1.70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£1.60</a:t>
                      </a:r>
                    </a:p>
                  </a:txBody>
                  <a:tcPr marL="9525" marR="9525" marT="9525" marB="0" anchor="ctr"/>
                </a:tc>
                <a:extLst>
                  <a:ext uri="{0D108BD9-81ED-4DB2-BD59-A6C34878D82A}">
                    <a16:rowId xmlns:a16="http://schemas.microsoft.com/office/drawing/2014/main" val="1931510009"/>
                  </a:ext>
                </a:extLst>
              </a:tr>
              <a:tr h="358054">
                <a:tc>
                  <a:txBody>
                    <a:bodyPr/>
                    <a:lstStyle/>
                    <a:p>
                      <a:pPr algn="l" fontAlgn="ctr"/>
                      <a:r>
                        <a:rPr lang="en-GB" sz="1100" b="0" i="0" u="none" strike="noStrike">
                          <a:solidFill>
                            <a:srgbClr val="000000"/>
                          </a:solidFill>
                          <a:effectLst/>
                          <a:latin typeface="Aptos Narrow" panose="020B0004020202020204" pitchFamily="34" charset="0"/>
                        </a:rPr>
                        <a:t>Total Cost per Unit</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£69.22</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£62.85</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£58.70</a:t>
                      </a:r>
                    </a:p>
                  </a:txBody>
                  <a:tcPr marL="9525" marR="9525" marT="9525" marB="0" anchor="ctr"/>
                </a:tc>
                <a:tc>
                  <a:txBody>
                    <a:bodyPr/>
                    <a:lstStyle/>
                    <a:p>
                      <a:pPr algn="r" fontAlgn="ctr"/>
                      <a:r>
                        <a:rPr lang="en-GB" sz="1100" b="0" i="0" u="none" strike="noStrike">
                          <a:solidFill>
                            <a:srgbClr val="000000"/>
                          </a:solidFill>
                          <a:effectLst/>
                          <a:latin typeface="Aptos Narrow" panose="020B0004020202020204" pitchFamily="34" charset="0"/>
                        </a:rPr>
                        <a:t>£54.90</a:t>
                      </a:r>
                    </a:p>
                  </a:txBody>
                  <a:tcPr marL="9525" marR="9525" marT="9525" marB="0" anchor="ctr"/>
                </a:tc>
                <a:extLst>
                  <a:ext uri="{0D108BD9-81ED-4DB2-BD59-A6C34878D82A}">
                    <a16:rowId xmlns:a16="http://schemas.microsoft.com/office/drawing/2014/main" val="2049624891"/>
                  </a:ext>
                </a:extLst>
              </a:tr>
            </a:tbl>
          </a:graphicData>
        </a:graphic>
      </p:graphicFrame>
      <p:sp>
        <p:nvSpPr>
          <p:cNvPr id="6" name="TextBox 5">
            <a:extLst>
              <a:ext uri="{FF2B5EF4-FFF2-40B4-BE49-F238E27FC236}">
                <a16:creationId xmlns:a16="http://schemas.microsoft.com/office/drawing/2014/main" id="{002CF014-C58F-7D9C-214B-1A0A2BFB6B61}"/>
              </a:ext>
            </a:extLst>
          </p:cNvPr>
          <p:cNvSpPr txBox="1"/>
          <p:nvPr/>
        </p:nvSpPr>
        <p:spPr>
          <a:xfrm>
            <a:off x="237347" y="1554287"/>
            <a:ext cx="5477608" cy="2554545"/>
          </a:xfrm>
          <a:prstGeom prst="rect">
            <a:avLst/>
          </a:prstGeom>
          <a:noFill/>
        </p:spPr>
        <p:txBody>
          <a:bodyPr wrap="square" rtlCol="0">
            <a:spAutoFit/>
          </a:bodyPr>
          <a:lstStyle/>
          <a:p>
            <a:pPr>
              <a:buNone/>
            </a:pPr>
            <a:r>
              <a:rPr lang="en-GB" sz="1600">
                <a:solidFill>
                  <a:schemeClr val="tx1">
                    <a:lumMod val="75000"/>
                    <a:lumOff val="25000"/>
                  </a:schemeClr>
                </a:solidFill>
              </a:rPr>
              <a:t>As we started looking into manufacturing costs, we noticed that buying in bulk makes a huge difference. The more units we produce, the cheaper each one gets because suppliers offer discounts on large orders. For example, the Arduino UNO R3 costs £22.01 when buying one, but at 1000 units, the price drops to around £17 each.</a:t>
            </a:r>
          </a:p>
          <a:p>
            <a:r>
              <a:rPr lang="en-GB" sz="1600">
                <a:solidFill>
                  <a:schemeClr val="tx1">
                    <a:lumMod val="75000"/>
                    <a:lumOff val="25000"/>
                  </a:schemeClr>
                </a:solidFill>
              </a:rPr>
              <a:t>Other components like LEDs, power adapters, and buttons also get cheaper in bulk. This shows that scaling up production makes the project much more affordable and realistic if we were to sell it.</a:t>
            </a:r>
          </a:p>
        </p:txBody>
      </p:sp>
    </p:spTree>
    <p:extLst>
      <p:ext uri="{BB962C8B-B14F-4D97-AF65-F5344CB8AC3E}">
        <p14:creationId xmlns:p14="http://schemas.microsoft.com/office/powerpoint/2010/main" val="284462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2794C-4E52-454A-8F82-10B28FA26EB8}"/>
              </a:ext>
            </a:extLst>
          </p:cNvPr>
          <p:cNvSpPr>
            <a:spLocks noGrp="1"/>
          </p:cNvSpPr>
          <p:nvPr>
            <p:ph type="title"/>
          </p:nvPr>
        </p:nvSpPr>
        <p:spPr/>
        <p:txBody>
          <a:bodyPr/>
          <a:lstStyle/>
          <a:p>
            <a:r>
              <a:rPr lang="en-US">
                <a:cs typeface="Calibri Light"/>
              </a:rPr>
              <a:t>Future developments</a:t>
            </a:r>
          </a:p>
        </p:txBody>
      </p:sp>
      <p:sp>
        <p:nvSpPr>
          <p:cNvPr id="3" name="Content Placeholder 2">
            <a:extLst>
              <a:ext uri="{FF2B5EF4-FFF2-40B4-BE49-F238E27FC236}">
                <a16:creationId xmlns:a16="http://schemas.microsoft.com/office/drawing/2014/main" id="{E8892899-68E0-48DC-8623-F6D38DF19292}"/>
              </a:ext>
            </a:extLst>
          </p:cNvPr>
          <p:cNvSpPr>
            <a:spLocks noGrp="1"/>
          </p:cNvSpPr>
          <p:nvPr>
            <p:ph idx="1"/>
          </p:nvPr>
        </p:nvSpPr>
        <p:spPr/>
        <p:txBody>
          <a:bodyPr vert="horz" lIns="0" tIns="45720" rIns="0" bIns="45720" rtlCol="0" anchor="t">
            <a:normAutofit/>
          </a:bodyPr>
          <a:lstStyle/>
          <a:p>
            <a:pPr marL="0" indent="0">
              <a:buNone/>
            </a:pPr>
            <a:r>
              <a:rPr lang="en-US">
                <a:ea typeface="Calibri" panose="020F0502020204030204"/>
                <a:cs typeface="Calibri"/>
              </a:rPr>
              <a:t>For future designs we can:</a:t>
            </a:r>
          </a:p>
          <a:p>
            <a:pPr>
              <a:buFont typeface="Wingdings" panose="020F0502020204030204" pitchFamily="34" charset="0"/>
              <a:buChar char="§"/>
            </a:pPr>
            <a:r>
              <a:rPr lang="en-US">
                <a:ea typeface="Calibri" panose="020F0502020204030204"/>
                <a:cs typeface="Calibri"/>
              </a:rPr>
              <a:t>Increase the scale of our design to 8x8x8 or even 16x16x16</a:t>
            </a:r>
          </a:p>
          <a:p>
            <a:pPr>
              <a:buFont typeface="Wingdings" panose="020F0502020204030204" pitchFamily="34" charset="0"/>
              <a:buChar char="§"/>
            </a:pPr>
            <a:r>
              <a:rPr lang="en-US">
                <a:ea typeface="Calibri" panose="020F0502020204030204"/>
                <a:cs typeface="Calibri"/>
              </a:rPr>
              <a:t>Add a wider range of different patterns/sequences the user can cycle through</a:t>
            </a:r>
          </a:p>
          <a:p>
            <a:pPr>
              <a:buFont typeface="Wingdings" panose="020F0502020204030204" pitchFamily="34" charset="0"/>
              <a:buChar char="§"/>
            </a:pPr>
            <a:r>
              <a:rPr lang="en-US">
                <a:ea typeface="Calibri" panose="020F0502020204030204"/>
                <a:cs typeface="Calibri"/>
              </a:rPr>
              <a:t>Surround the LEDs with a protective case which reduces the risk of mechanical damage whilst also improving the products aesthetic</a:t>
            </a:r>
          </a:p>
          <a:p>
            <a:pPr>
              <a:buFont typeface="Wingdings" panose="020F0502020204030204" pitchFamily="34" charset="0"/>
              <a:buChar char="§"/>
            </a:pPr>
            <a:r>
              <a:rPr lang="en-US">
                <a:ea typeface="Calibri" panose="020F0502020204030204"/>
                <a:cs typeface="Calibri"/>
              </a:rPr>
              <a:t>Improve the quality of the components used e.g. buttons, LDR and casing</a:t>
            </a:r>
          </a:p>
          <a:p>
            <a:pPr>
              <a:buFont typeface="Wingdings" panose="020F0502020204030204" pitchFamily="34" charset="0"/>
              <a:buChar char="§"/>
            </a:pPr>
            <a:r>
              <a:rPr lang="en-US">
                <a:ea typeface="Calibri" panose="020F0502020204030204"/>
                <a:cs typeface="Calibri"/>
              </a:rPr>
              <a:t>Create custom PCB so that less wiring is needed inside the case</a:t>
            </a:r>
          </a:p>
          <a:p>
            <a:pPr>
              <a:buFont typeface="Wingdings" panose="020F0502020204030204" pitchFamily="34" charset="0"/>
              <a:buChar char="§"/>
            </a:pPr>
            <a:endParaRPr lang="en-US">
              <a:ea typeface="Calibri" panose="020F0502020204030204"/>
              <a:cs typeface="Calibri"/>
            </a:endParaRPr>
          </a:p>
          <a:p>
            <a:pPr>
              <a:buFont typeface="Wingdings" panose="020F0502020204030204" pitchFamily="34" charset="0"/>
              <a:buChar char="§"/>
            </a:pPr>
            <a:endParaRPr lang="en-US">
              <a:ea typeface="Calibri" panose="020F0502020204030204"/>
              <a:cs typeface="Calibri"/>
            </a:endParaRPr>
          </a:p>
        </p:txBody>
      </p:sp>
    </p:spTree>
    <p:extLst>
      <p:ext uri="{BB962C8B-B14F-4D97-AF65-F5344CB8AC3E}">
        <p14:creationId xmlns:p14="http://schemas.microsoft.com/office/powerpoint/2010/main" val="253633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barn(inVertical)">
                                      <p:cBhvr>
                                        <p:cTn id="14" dur="500"/>
                                        <p:tgtEl>
                                          <p:spTgt spid="3">
                                            <p:txEl>
                                              <p:pRg st="2" end="2"/>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arn(inVertical)">
                                      <p:cBhvr>
                                        <p:cTn id="20" dur="500"/>
                                        <p:tgtEl>
                                          <p:spTgt spid="3">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arn(inVertical)">
                                      <p:cBhvr>
                                        <p:cTn id="23" dur="500"/>
                                        <p:tgtEl>
                                          <p:spTgt spid="3">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barn(inVertical)">
                                      <p:cBhvr>
                                        <p:cTn id="2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6B124-6FF2-4DAC-975A-244BD0003BD6}"/>
              </a:ext>
            </a:extLst>
          </p:cNvPr>
          <p:cNvSpPr>
            <a:spLocks noGrp="1"/>
          </p:cNvSpPr>
          <p:nvPr>
            <p:ph type="title"/>
          </p:nvPr>
        </p:nvSpPr>
        <p:spPr/>
        <p:txBody>
          <a:bodyPr/>
          <a:lstStyle/>
          <a:p>
            <a:r>
              <a:rPr lang="en-US">
                <a:cs typeface="Calibri Light"/>
              </a:rPr>
              <a:t>Team Introduction</a:t>
            </a:r>
            <a:endParaRPr lang="en-US"/>
          </a:p>
        </p:txBody>
      </p:sp>
      <p:sp>
        <p:nvSpPr>
          <p:cNvPr id="7" name="TextBox 6">
            <a:extLst>
              <a:ext uri="{FF2B5EF4-FFF2-40B4-BE49-F238E27FC236}">
                <a16:creationId xmlns:a16="http://schemas.microsoft.com/office/drawing/2014/main" id="{2BB9728C-61CB-261B-661B-BF96EDA5F48E}"/>
              </a:ext>
            </a:extLst>
          </p:cNvPr>
          <p:cNvSpPr txBox="1"/>
          <p:nvPr/>
        </p:nvSpPr>
        <p:spPr>
          <a:xfrm>
            <a:off x="1097280" y="1854388"/>
            <a:ext cx="8867814" cy="295465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600">
                <a:solidFill>
                  <a:schemeClr val="tx2"/>
                </a:solidFill>
              </a:rPr>
              <a:t>Our team consists of five members:</a:t>
            </a:r>
            <a:endParaRPr lang="en-US">
              <a:solidFill>
                <a:schemeClr val="tx2"/>
              </a:solidFill>
            </a:endParaRPr>
          </a:p>
          <a:p>
            <a:r>
              <a:rPr lang="en-GB" sz="2000">
                <a:solidFill>
                  <a:schemeClr val="tx2"/>
                </a:solidFill>
              </a:rPr>
              <a:t>Project Manager – Tom </a:t>
            </a:r>
            <a:br>
              <a:rPr lang="en-GB" sz="2000"/>
            </a:br>
            <a:r>
              <a:rPr lang="en-GB" sz="2000">
                <a:solidFill>
                  <a:schemeClr val="tx2"/>
                </a:solidFill>
              </a:rPr>
              <a:t>Finance Manager – Sukhraj</a:t>
            </a:r>
            <a:br>
              <a:rPr lang="en-GB" sz="2000"/>
            </a:br>
            <a:r>
              <a:rPr lang="en-GB" sz="2000">
                <a:solidFill>
                  <a:schemeClr val="tx2"/>
                </a:solidFill>
              </a:rPr>
              <a:t>Manufacturer Manager – </a:t>
            </a:r>
            <a:r>
              <a:rPr lang="en-GB" sz="2000" err="1">
                <a:solidFill>
                  <a:schemeClr val="tx2"/>
                </a:solidFill>
              </a:rPr>
              <a:t>Harjoht</a:t>
            </a:r>
            <a:br>
              <a:rPr lang="en-GB" sz="2000"/>
            </a:br>
            <a:r>
              <a:rPr lang="en-GB" sz="2000">
                <a:solidFill>
                  <a:schemeClr val="tx2"/>
                </a:solidFill>
              </a:rPr>
              <a:t>Technical Manager – Isaac </a:t>
            </a:r>
            <a:br>
              <a:rPr lang="en-GB" sz="2000"/>
            </a:br>
            <a:r>
              <a:rPr lang="en-GB" sz="2000">
                <a:solidFill>
                  <a:schemeClr val="tx2"/>
                </a:solidFill>
              </a:rPr>
              <a:t>Market and Sales Manager – Adrian</a:t>
            </a:r>
            <a:endParaRPr lang="en-GB" sz="2000">
              <a:solidFill>
                <a:schemeClr val="tx2"/>
              </a:solidFill>
              <a:ea typeface="Calibri"/>
              <a:cs typeface="Calibri"/>
            </a:endParaRPr>
          </a:p>
          <a:p>
            <a:endParaRPr lang="en-GB" sz="2000">
              <a:solidFill>
                <a:schemeClr val="tx2"/>
              </a:solidFill>
            </a:endParaRPr>
          </a:p>
          <a:p>
            <a:r>
              <a:rPr lang="en-GB" sz="2000">
                <a:solidFill>
                  <a:schemeClr val="tx2"/>
                </a:solidFill>
              </a:rPr>
              <a:t>While each of us had our own designated roles, we actively collaborated and supported one another across different aspects of the project</a:t>
            </a:r>
            <a:endParaRPr lang="en-GB" sz="2000">
              <a:solidFill>
                <a:schemeClr val="tx2"/>
              </a:solidFill>
              <a:ea typeface="Calibri"/>
              <a:cs typeface="Calibri"/>
            </a:endParaRPr>
          </a:p>
        </p:txBody>
      </p:sp>
    </p:spTree>
    <p:extLst>
      <p:ext uri="{BB962C8B-B14F-4D97-AF65-F5344CB8AC3E}">
        <p14:creationId xmlns:p14="http://schemas.microsoft.com/office/powerpoint/2010/main" val="248936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circle(in)">
                                      <p:cBhvr>
                                        <p:cTn id="13" dur="2000"/>
                                        <p:tgtEl>
                                          <p:spTgt spid="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circle(in)">
                                      <p:cBhvr>
                                        <p:cTn id="18" dur="20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circle(in)">
                                      <p:cBhvr>
                                        <p:cTn id="23" dur="2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857C-4172-4700-87F1-78064B96C006}"/>
              </a:ext>
            </a:extLst>
          </p:cNvPr>
          <p:cNvSpPr>
            <a:spLocks noGrp="1"/>
          </p:cNvSpPr>
          <p:nvPr>
            <p:ph type="title"/>
          </p:nvPr>
        </p:nvSpPr>
        <p:spPr/>
        <p:txBody>
          <a:bodyPr/>
          <a:lstStyle/>
          <a:p>
            <a:r>
              <a:rPr lang="en-US">
                <a:ea typeface="Calibri Light"/>
                <a:cs typeface="Calibri Light"/>
              </a:rPr>
              <a:t>Personal improvements</a:t>
            </a:r>
          </a:p>
        </p:txBody>
      </p:sp>
      <p:sp>
        <p:nvSpPr>
          <p:cNvPr id="4" name="Content Placeholder 2">
            <a:extLst>
              <a:ext uri="{FF2B5EF4-FFF2-40B4-BE49-F238E27FC236}">
                <a16:creationId xmlns:a16="http://schemas.microsoft.com/office/drawing/2014/main" id="{FFAA6B5B-ACE0-4802-AD28-489DACBCD35B}"/>
              </a:ext>
            </a:extLst>
          </p:cNvPr>
          <p:cNvSpPr>
            <a:spLocks noGrp="1"/>
          </p:cNvSpPr>
          <p:nvPr/>
        </p:nvSpPr>
        <p:spPr>
          <a:xfrm>
            <a:off x="1096876" y="2021192"/>
            <a:ext cx="7616802" cy="27951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buFont typeface="Wingdings" panose="020B0604020202020204" pitchFamily="34" charset="0"/>
              <a:buChar char="§"/>
            </a:pPr>
            <a:r>
              <a:rPr lang="en-GB">
                <a:ea typeface="Calibri"/>
                <a:cs typeface="Calibri"/>
              </a:rPr>
              <a:t>Improve task prioritisation and avoid leaving work to the last minute</a:t>
            </a:r>
          </a:p>
          <a:p>
            <a:pPr>
              <a:buFont typeface="Wingdings" panose="020B0604020202020204" pitchFamily="34" charset="0"/>
              <a:buChar char="§"/>
            </a:pPr>
            <a:r>
              <a:rPr lang="en-GB">
                <a:ea typeface="Calibri"/>
                <a:cs typeface="Calibri"/>
              </a:rPr>
              <a:t>Utilise project management tools to stay organised</a:t>
            </a:r>
            <a:endParaRPr lang="en-GB"/>
          </a:p>
          <a:p>
            <a:pPr>
              <a:buFont typeface="Wingdings" panose="020B0604020202020204" pitchFamily="34" charset="0"/>
              <a:buChar char="§"/>
            </a:pPr>
            <a:r>
              <a:rPr lang="en-GB">
                <a:ea typeface="Calibri"/>
                <a:cs typeface="Calibri"/>
              </a:rPr>
              <a:t>Set clear goals and ensure they are met</a:t>
            </a:r>
            <a:endParaRPr lang="en-GB"/>
          </a:p>
          <a:p>
            <a:pPr>
              <a:buFont typeface="Wingdings" panose="020B0604020202020204" pitchFamily="34" charset="0"/>
              <a:buChar char="§"/>
            </a:pPr>
            <a:r>
              <a:rPr lang="en-GB">
                <a:ea typeface="Calibri"/>
                <a:cs typeface="Calibri"/>
              </a:rPr>
              <a:t>Be more proactive when sharing ideas</a:t>
            </a:r>
          </a:p>
          <a:p>
            <a:pPr>
              <a:buFont typeface="Wingdings" panose="020B0604020202020204" pitchFamily="34" charset="0"/>
              <a:buChar char="§"/>
            </a:pPr>
            <a:r>
              <a:rPr lang="en-GB">
                <a:ea typeface="Calibri"/>
                <a:cs typeface="Calibri"/>
              </a:rPr>
              <a:t>Maintain a positive attitude and ensure we're always motivated</a:t>
            </a:r>
          </a:p>
        </p:txBody>
      </p:sp>
    </p:spTree>
    <p:extLst>
      <p:ext uri="{BB962C8B-B14F-4D97-AF65-F5344CB8AC3E}">
        <p14:creationId xmlns:p14="http://schemas.microsoft.com/office/powerpoint/2010/main" val="132268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305A-32D7-46B8-AAE7-98DC4275315F}"/>
              </a:ext>
            </a:extLst>
          </p:cNvPr>
          <p:cNvSpPr>
            <a:spLocks noGrp="1"/>
          </p:cNvSpPr>
          <p:nvPr>
            <p:ph type="title"/>
          </p:nvPr>
        </p:nvSpPr>
        <p:spPr/>
        <p:txBody>
          <a:bodyPr/>
          <a:lstStyle/>
          <a:p>
            <a:r>
              <a:rPr lang="en-US">
                <a:cs typeface="Calibri Light"/>
              </a:rPr>
              <a:t>What went well</a:t>
            </a:r>
            <a:endParaRPr lang="en-US"/>
          </a:p>
        </p:txBody>
      </p:sp>
      <p:sp>
        <p:nvSpPr>
          <p:cNvPr id="4" name="Content Placeholder 2">
            <a:extLst>
              <a:ext uri="{FF2B5EF4-FFF2-40B4-BE49-F238E27FC236}">
                <a16:creationId xmlns:a16="http://schemas.microsoft.com/office/drawing/2014/main" id="{7CBBFB6A-D2C2-4CC7-856D-DFDB47E09B9E}"/>
              </a:ext>
            </a:extLst>
          </p:cNvPr>
          <p:cNvSpPr>
            <a:spLocks noGrp="1"/>
          </p:cNvSpPr>
          <p:nvPr/>
        </p:nvSpPr>
        <p:spPr>
          <a:xfrm>
            <a:off x="685800" y="1958077"/>
            <a:ext cx="10820400" cy="40241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a:ea typeface="Calibri"/>
                <a:cs typeface="Calibri"/>
              </a:rPr>
              <a:t>Overall, the project was successful, and we all gained/improved a wide range of different skills, including:</a:t>
            </a:r>
          </a:p>
          <a:p>
            <a:pPr>
              <a:buFont typeface="Wingdings" panose="020B0604020202020204" pitchFamily="34" charset="0"/>
              <a:buChar char="§"/>
            </a:pPr>
            <a:r>
              <a:rPr lang="en-GB">
                <a:ea typeface="Calibri"/>
                <a:cs typeface="Calibri"/>
              </a:rPr>
              <a:t>Consistent communication</a:t>
            </a:r>
          </a:p>
          <a:p>
            <a:pPr>
              <a:buFont typeface="Wingdings" panose="020B0604020202020204" pitchFamily="34" charset="0"/>
              <a:buChar char="§"/>
            </a:pPr>
            <a:r>
              <a:rPr lang="en-GB">
                <a:ea typeface="Calibri"/>
                <a:cs typeface="Calibri"/>
              </a:rPr>
              <a:t>Timely updates and immediate resolution of problems</a:t>
            </a:r>
            <a:endParaRPr lang="en-GB"/>
          </a:p>
          <a:p>
            <a:pPr>
              <a:buFont typeface="Wingdings" panose="020B0604020202020204" pitchFamily="34" charset="0"/>
              <a:buChar char="§"/>
            </a:pPr>
            <a:r>
              <a:rPr lang="en-GB">
                <a:ea typeface="Calibri"/>
                <a:cs typeface="Calibri"/>
              </a:rPr>
              <a:t>Developed our problem-solving skill</a:t>
            </a:r>
            <a:endParaRPr lang="en-GB"/>
          </a:p>
          <a:p>
            <a:pPr>
              <a:buFont typeface="Wingdings" panose="020B0604020202020204" pitchFamily="34" charset="0"/>
              <a:buChar char="§"/>
            </a:pPr>
            <a:r>
              <a:rPr lang="en-GB">
                <a:ea typeface="Calibri"/>
                <a:cs typeface="Calibri"/>
              </a:rPr>
              <a:t>Ensured that we followed all health and safety guidelines/regulations</a:t>
            </a:r>
            <a:endParaRPr lang="en-GB"/>
          </a:p>
          <a:p>
            <a:pPr>
              <a:buFont typeface="Wingdings" panose="020B0604020202020204" pitchFamily="34" charset="0"/>
              <a:buChar char="§"/>
            </a:pPr>
            <a:r>
              <a:rPr lang="en-GB">
                <a:ea typeface="Calibri"/>
                <a:cs typeface="Calibri"/>
              </a:rPr>
              <a:t>Engaging in team planning sessions which led to innovative design choices</a:t>
            </a:r>
            <a:endParaRPr lang="en-GB"/>
          </a:p>
          <a:p>
            <a:pPr>
              <a:buFont typeface="Wingdings" panose="020B0604020202020204" pitchFamily="34" charset="0"/>
              <a:buChar char="§"/>
            </a:pPr>
            <a:r>
              <a:rPr lang="en-GB">
                <a:ea typeface="Calibri"/>
                <a:cs typeface="Calibri"/>
              </a:rPr>
              <a:t>Developed assembly skills by implementing meticulous soldering techniques</a:t>
            </a:r>
            <a:endParaRPr lang="en-GB"/>
          </a:p>
          <a:p>
            <a:pPr marL="342900" indent="-342900">
              <a:buFont typeface="Wingdings" panose="020B0604020202020204" pitchFamily="34" charset="0"/>
              <a:buChar char="§"/>
            </a:pPr>
            <a:endParaRPr lang="en-GB">
              <a:ea typeface="Calibri" panose="020F0502020204030204"/>
              <a:cs typeface="Calibri"/>
            </a:endParaRPr>
          </a:p>
          <a:p>
            <a:pPr marL="0" indent="0">
              <a:buNone/>
            </a:pPr>
            <a:endParaRPr lang="en-GB">
              <a:cs typeface="Calibri" panose="020F0502020204030204"/>
            </a:endParaRPr>
          </a:p>
          <a:p>
            <a:pPr marL="342900" indent="-342900">
              <a:buFont typeface="Wingdings" panose="020B0604020202020204" pitchFamily="34" charset="0"/>
              <a:buChar char="§"/>
            </a:pPr>
            <a:endParaRPr lang="en-GB">
              <a:ea typeface="Calibri" panose="020F0502020204030204"/>
              <a:cs typeface="Calibri" panose="020F0502020204030204"/>
            </a:endParaRPr>
          </a:p>
        </p:txBody>
      </p:sp>
    </p:spTree>
    <p:extLst>
      <p:ext uri="{BB962C8B-B14F-4D97-AF65-F5344CB8AC3E}">
        <p14:creationId xmlns:p14="http://schemas.microsoft.com/office/powerpoint/2010/main" val="273266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163E-0127-4766-B4DE-A04FE2B3FE57}"/>
              </a:ext>
            </a:extLst>
          </p:cNvPr>
          <p:cNvSpPr>
            <a:spLocks noGrp="1"/>
          </p:cNvSpPr>
          <p:nvPr>
            <p:ph type="title"/>
          </p:nvPr>
        </p:nvSpPr>
        <p:spPr>
          <a:xfrm>
            <a:off x="3393832" y="958363"/>
            <a:ext cx="6830792" cy="2022230"/>
          </a:xfrm>
        </p:spPr>
        <p:txBody>
          <a:bodyPr>
            <a:noAutofit/>
          </a:bodyPr>
          <a:lstStyle/>
          <a:p>
            <a:r>
              <a:rPr lang="en-GB"/>
              <a:t>Thanks for listening </a:t>
            </a:r>
            <a:br>
              <a:rPr lang="en-US" sz="9600">
                <a:cs typeface="Calibri Light"/>
              </a:rPr>
            </a:br>
            <a:endParaRPr lang="en-US" sz="9600"/>
          </a:p>
        </p:txBody>
      </p:sp>
      <p:sp>
        <p:nvSpPr>
          <p:cNvPr id="3" name="TextBox 2">
            <a:extLst>
              <a:ext uri="{FF2B5EF4-FFF2-40B4-BE49-F238E27FC236}">
                <a16:creationId xmlns:a16="http://schemas.microsoft.com/office/drawing/2014/main" id="{2B7C06AD-B718-4218-94E0-61D1F82403C7}"/>
              </a:ext>
            </a:extLst>
          </p:cNvPr>
          <p:cNvSpPr txBox="1"/>
          <p:nvPr/>
        </p:nvSpPr>
        <p:spPr>
          <a:xfrm>
            <a:off x="1195754" y="1863969"/>
            <a:ext cx="5539154" cy="400110"/>
          </a:xfrm>
          <a:prstGeom prst="rect">
            <a:avLst/>
          </a:prstGeom>
          <a:noFill/>
        </p:spPr>
        <p:txBody>
          <a:bodyPr wrap="square" rtlCol="0">
            <a:spAutoFit/>
          </a:bodyPr>
          <a:lstStyle/>
          <a:p>
            <a:pPr marL="285750" indent="-285750">
              <a:buFont typeface="Wingdings" panose="05000000000000000000" pitchFamily="2" charset="2"/>
              <a:buChar char="§"/>
            </a:pPr>
            <a:r>
              <a:rPr lang="en-GB" sz="2000" dirty="0">
                <a:solidFill>
                  <a:schemeClr val="tx1">
                    <a:lumMod val="75000"/>
                    <a:lumOff val="25000"/>
                  </a:schemeClr>
                </a:solidFill>
              </a:rPr>
              <a:t>Any Questions</a:t>
            </a:r>
            <a:r>
              <a:rPr lang="en-GB" sz="2000">
                <a:solidFill>
                  <a:schemeClr val="tx1">
                    <a:lumMod val="75000"/>
                    <a:lumOff val="25000"/>
                  </a:schemeClr>
                </a:solidFill>
              </a:rPr>
              <a:t>/Suggestions?</a:t>
            </a:r>
          </a:p>
        </p:txBody>
      </p:sp>
    </p:spTree>
    <p:extLst>
      <p:ext uri="{BB962C8B-B14F-4D97-AF65-F5344CB8AC3E}">
        <p14:creationId xmlns:p14="http://schemas.microsoft.com/office/powerpoint/2010/main" val="382570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939EF-7821-4554-91CE-C535965BF3F5}"/>
              </a:ext>
            </a:extLst>
          </p:cNvPr>
          <p:cNvSpPr>
            <a:spLocks noGrp="1"/>
          </p:cNvSpPr>
          <p:nvPr>
            <p:ph type="title"/>
          </p:nvPr>
        </p:nvSpPr>
        <p:spPr/>
        <p:txBody>
          <a:bodyPr/>
          <a:lstStyle/>
          <a:p>
            <a:r>
              <a:rPr lang="en-US">
                <a:ea typeface="Calibri Light"/>
                <a:cs typeface="Calibri Light"/>
              </a:rPr>
              <a:t>What is our project? </a:t>
            </a:r>
            <a:endParaRPr lang="en-US"/>
          </a:p>
        </p:txBody>
      </p:sp>
      <p:sp>
        <p:nvSpPr>
          <p:cNvPr id="3" name="Content Placeholder 2">
            <a:extLst>
              <a:ext uri="{FF2B5EF4-FFF2-40B4-BE49-F238E27FC236}">
                <a16:creationId xmlns:a16="http://schemas.microsoft.com/office/drawing/2014/main" id="{4C68B584-3D65-4055-A778-AE51EDE6D8D6}"/>
              </a:ext>
            </a:extLst>
          </p:cNvPr>
          <p:cNvSpPr>
            <a:spLocks noGrp="1"/>
          </p:cNvSpPr>
          <p:nvPr>
            <p:ph idx="1"/>
          </p:nvPr>
        </p:nvSpPr>
        <p:spPr/>
        <p:txBody>
          <a:bodyPr vert="horz" lIns="0" tIns="45720" rIns="0" bIns="45720" rtlCol="0" anchor="t">
            <a:normAutofit fontScale="77500" lnSpcReduction="20000"/>
          </a:bodyPr>
          <a:lstStyle/>
          <a:p>
            <a:pPr marL="0" indent="0">
              <a:buNone/>
            </a:pPr>
            <a:r>
              <a:rPr lang="en-US" sz="2800">
                <a:ea typeface="Calibri" panose="020F0502020204030204"/>
                <a:cs typeface="Calibri" panose="020F0502020204030204"/>
              </a:rPr>
              <a:t>Our product is a 4x4x4 NeoPixel LED Cube, Consisting of 64 individually addressable RGB LEDs, controlled via an Arduino Uno Microcontroller. </a:t>
            </a:r>
          </a:p>
          <a:p>
            <a:pPr marL="0" indent="0">
              <a:buNone/>
            </a:pPr>
            <a:r>
              <a:rPr lang="en-US" sz="2800" b="1">
                <a:ea typeface="Calibri" panose="020F0502020204030204"/>
                <a:cs typeface="Calibri" panose="020F0502020204030204"/>
              </a:rPr>
              <a:t>Key Selling Points:</a:t>
            </a:r>
          </a:p>
          <a:p>
            <a:pPr>
              <a:buFont typeface="Wingdings" panose="05000000000000000000" pitchFamily="2" charset="2"/>
              <a:buChar char="§"/>
            </a:pPr>
            <a:r>
              <a:rPr lang="en-US" sz="2800">
                <a:ea typeface="Calibri" panose="020F0502020204030204"/>
                <a:cs typeface="Calibri" panose="020F0502020204030204"/>
              </a:rPr>
              <a:t>  Capable of displaying a wide range of dynamic lighting effects and patterns.</a:t>
            </a:r>
          </a:p>
          <a:p>
            <a:pPr>
              <a:buFont typeface="Wingdings" panose="05000000000000000000" pitchFamily="2" charset="2"/>
              <a:buChar char="§"/>
            </a:pPr>
            <a:r>
              <a:rPr lang="en-US" sz="2800">
                <a:ea typeface="Calibri" panose="020F0502020204030204"/>
                <a:cs typeface="Calibri" panose="020F0502020204030204"/>
              </a:rPr>
              <a:t>  User-controlled functionality, allowing selection of different lighting sequences.</a:t>
            </a:r>
          </a:p>
          <a:p>
            <a:pPr>
              <a:buFont typeface="Wingdings" panose="05000000000000000000" pitchFamily="2" charset="2"/>
              <a:buChar char="§"/>
            </a:pPr>
            <a:r>
              <a:rPr lang="en-US" sz="2800">
                <a:ea typeface="Calibri" panose="020F0502020204030204"/>
                <a:cs typeface="Calibri" panose="020F0502020204030204"/>
              </a:rPr>
              <a:t>  Compact and Visually engaging, making it ideal for both educational and decorative      purposes.</a:t>
            </a:r>
          </a:p>
          <a:p>
            <a:pPr marL="0" indent="0">
              <a:buNone/>
            </a:pPr>
            <a:endParaRPr lang="en-US" sz="2800" b="1">
              <a:ea typeface="Calibri" panose="020F0502020204030204"/>
              <a:cs typeface="Calibri" panose="020F0502020204030204"/>
            </a:endParaRPr>
          </a:p>
          <a:p>
            <a:pPr marL="0" indent="0">
              <a:buNone/>
            </a:pPr>
            <a:r>
              <a:rPr lang="en-US" sz="2800" b="1">
                <a:ea typeface="Calibri" panose="020F0502020204030204"/>
                <a:cs typeface="Calibri" panose="020F0502020204030204"/>
              </a:rPr>
              <a:t>Target Market:</a:t>
            </a:r>
          </a:p>
          <a:p>
            <a:pPr marL="0" indent="0">
              <a:buNone/>
            </a:pPr>
            <a:r>
              <a:rPr lang="en-US" sz="2800">
                <a:ea typeface="Calibri" panose="020F0502020204030204"/>
                <a:cs typeface="Calibri" panose="020F0502020204030204"/>
              </a:rPr>
              <a:t>Our product is aimed at tech enthusiasts, students, hobbyists, and educators looking to explore programming, electronics and creative lighting displays.</a:t>
            </a:r>
          </a:p>
          <a:p>
            <a:pPr marL="0" indent="0">
              <a:buNone/>
            </a:pPr>
            <a:endParaRPr lang="en-US" sz="2800" b="1">
              <a:ea typeface="Calibri" panose="020F0502020204030204"/>
              <a:cs typeface="Calibri" panose="020F0502020204030204"/>
            </a:endParaRPr>
          </a:p>
          <a:p>
            <a:pPr marL="0" indent="0">
              <a:buNone/>
            </a:pPr>
            <a:endParaRPr lang="en-US" sz="2800">
              <a:ea typeface="Calibri" panose="020F0502020204030204"/>
              <a:cs typeface="Calibri" panose="020F0502020204030204"/>
            </a:endParaRPr>
          </a:p>
          <a:p>
            <a:pPr marL="0" indent="0">
              <a:buNone/>
            </a:pPr>
            <a:endParaRPr lang="en-US" sz="2800">
              <a:ea typeface="Calibri" panose="020F0502020204030204"/>
              <a:cs typeface="Calibri" panose="020F0502020204030204"/>
            </a:endParaRPr>
          </a:p>
        </p:txBody>
      </p:sp>
    </p:spTree>
    <p:extLst>
      <p:ext uri="{BB962C8B-B14F-4D97-AF65-F5344CB8AC3E}">
        <p14:creationId xmlns:p14="http://schemas.microsoft.com/office/powerpoint/2010/main" val="46138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anim calcmode="lin" valueType="num">
                                      <p:cBhvr>
                                        <p:cTn id="4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BBD4-E558-4E75-AF92-BC33603B4B5F}"/>
              </a:ext>
            </a:extLst>
          </p:cNvPr>
          <p:cNvSpPr>
            <a:spLocks noGrp="1"/>
          </p:cNvSpPr>
          <p:nvPr>
            <p:ph type="title"/>
          </p:nvPr>
        </p:nvSpPr>
        <p:spPr/>
        <p:txBody>
          <a:bodyPr/>
          <a:lstStyle/>
          <a:p>
            <a:r>
              <a:rPr lang="en-US">
                <a:ea typeface="Calibri Light"/>
                <a:cs typeface="Calibri Light"/>
              </a:rPr>
              <a:t>How is our project different?</a:t>
            </a:r>
          </a:p>
        </p:txBody>
      </p:sp>
      <p:sp>
        <p:nvSpPr>
          <p:cNvPr id="6" name="TextBox 5">
            <a:extLst>
              <a:ext uri="{FF2B5EF4-FFF2-40B4-BE49-F238E27FC236}">
                <a16:creationId xmlns:a16="http://schemas.microsoft.com/office/drawing/2014/main" id="{BEAECDAA-39C4-7B82-209C-BE9DEBFA4D06}"/>
              </a:ext>
            </a:extLst>
          </p:cNvPr>
          <p:cNvSpPr txBox="1"/>
          <p:nvPr/>
        </p:nvSpPr>
        <p:spPr>
          <a:xfrm>
            <a:off x="1097279" y="1890814"/>
            <a:ext cx="10058399" cy="3139321"/>
          </a:xfrm>
          <a:prstGeom prst="rect">
            <a:avLst/>
          </a:prstGeom>
          <a:noFill/>
        </p:spPr>
        <p:txBody>
          <a:bodyPr wrap="square">
            <a:spAutoFit/>
          </a:bodyPr>
          <a:lstStyle/>
          <a:p>
            <a:pPr marL="0" indent="0">
              <a:buNone/>
            </a:pPr>
            <a:r>
              <a:rPr lang="en-US" sz="1800" b="1">
                <a:solidFill>
                  <a:schemeClr val="tx2"/>
                </a:solidFill>
                <a:ea typeface="Calibri" panose="020F0502020204030204"/>
                <a:cs typeface="Calibri" panose="020F0502020204030204"/>
              </a:rPr>
              <a:t>Unique Selling Point:</a:t>
            </a:r>
          </a:p>
          <a:p>
            <a:pPr marL="0" indent="0">
              <a:buNone/>
            </a:pPr>
            <a:r>
              <a:rPr lang="en-US" sz="1800">
                <a:solidFill>
                  <a:schemeClr val="tx2"/>
                </a:solidFill>
                <a:ea typeface="Calibri" panose="020F0502020204030204"/>
                <a:cs typeface="Calibri" panose="020F0502020204030204"/>
              </a:rPr>
              <a:t>Unlike standard LED displays, our </a:t>
            </a:r>
            <a:r>
              <a:rPr lang="en-US" sz="1800" b="1">
                <a:solidFill>
                  <a:schemeClr val="tx2"/>
                </a:solidFill>
                <a:ea typeface="Calibri" panose="020F0502020204030204"/>
                <a:cs typeface="Calibri" panose="020F0502020204030204"/>
              </a:rPr>
              <a:t>fully addressable 3D LED cube </a:t>
            </a:r>
            <a:r>
              <a:rPr lang="en-US" sz="1800">
                <a:solidFill>
                  <a:schemeClr val="tx2"/>
                </a:solidFill>
                <a:ea typeface="Calibri" panose="020F0502020204030204"/>
                <a:cs typeface="Calibri" panose="020F0502020204030204"/>
              </a:rPr>
              <a:t>offers an immersive three-dimensional visual experience with customisable patterns and effects.</a:t>
            </a:r>
          </a:p>
          <a:p>
            <a:pPr marL="0" indent="0">
              <a:buNone/>
            </a:pPr>
            <a:endParaRPr lang="en-US">
              <a:solidFill>
                <a:schemeClr val="tx2"/>
              </a:solidFill>
              <a:ea typeface="Calibri" panose="020F0502020204030204"/>
              <a:cs typeface="Calibri" panose="020F0502020204030204"/>
            </a:endParaRPr>
          </a:p>
          <a:p>
            <a:pPr marL="0" indent="0">
              <a:buNone/>
            </a:pPr>
            <a:r>
              <a:rPr lang="en-GB">
                <a:solidFill>
                  <a:schemeClr val="tx2"/>
                </a:solidFill>
              </a:rPr>
              <a:t>Our project stands out in a few key ways. For one, instead of simply following the typical LED cube design, we’ve integrated an LDR to automatically adjust brightness based on ambient light, which adds a smart, interactive twist. We’re also taking a more hands-on approach in the build – instead of using a pre-fabricated module, we’ve crafted a custom MDF base to neatly house the Arduino and breadboard, giving it a unique, polished look. Plus, while our competitors often stick to one-dimensional patterns, our design lets the user cycle through a range of dynamic sequences, making it not only visually engaging but also educational and versatile.</a:t>
            </a:r>
          </a:p>
        </p:txBody>
      </p:sp>
    </p:spTree>
    <p:extLst>
      <p:ext uri="{BB962C8B-B14F-4D97-AF65-F5344CB8AC3E}">
        <p14:creationId xmlns:p14="http://schemas.microsoft.com/office/powerpoint/2010/main" val="77294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3D35-8E2B-4606-90A3-3E7133B4E4E7}"/>
              </a:ext>
            </a:extLst>
          </p:cNvPr>
          <p:cNvSpPr>
            <a:spLocks noGrp="1"/>
          </p:cNvSpPr>
          <p:nvPr>
            <p:ph type="title"/>
          </p:nvPr>
        </p:nvSpPr>
        <p:spPr/>
        <p:txBody>
          <a:bodyPr/>
          <a:lstStyle/>
          <a:p>
            <a:r>
              <a:rPr lang="en-US">
                <a:cs typeface="Calibri Light"/>
              </a:rPr>
              <a:t>Market Overview</a:t>
            </a:r>
          </a:p>
        </p:txBody>
      </p:sp>
      <p:sp>
        <p:nvSpPr>
          <p:cNvPr id="3" name="Content Placeholder 2">
            <a:extLst>
              <a:ext uri="{FF2B5EF4-FFF2-40B4-BE49-F238E27FC236}">
                <a16:creationId xmlns:a16="http://schemas.microsoft.com/office/drawing/2014/main" id="{658CB11C-2CD4-4986-949B-34BF8CFC09C3}"/>
              </a:ext>
            </a:extLst>
          </p:cNvPr>
          <p:cNvSpPr>
            <a:spLocks noGrp="1"/>
          </p:cNvSpPr>
          <p:nvPr>
            <p:ph idx="1"/>
          </p:nvPr>
        </p:nvSpPr>
        <p:spPr>
          <a:xfrm>
            <a:off x="949569" y="1845734"/>
            <a:ext cx="10206112" cy="4431974"/>
          </a:xfrm>
        </p:spPr>
        <p:txBody>
          <a:bodyPr vert="horz" lIns="0" tIns="45720" rIns="0" bIns="45720" rtlCol="0" anchor="t">
            <a:normAutofit/>
          </a:bodyPr>
          <a:lstStyle/>
          <a:p>
            <a:pPr marL="0" indent="0">
              <a:buNone/>
            </a:pPr>
            <a:r>
              <a:rPr lang="en-GB" b="1"/>
              <a:t>Overview of Similar Products on the Market:</a:t>
            </a:r>
          </a:p>
          <a:p>
            <a:pPr>
              <a:buFont typeface="Wingdings" panose="05000000000000000000" pitchFamily="2" charset="2"/>
              <a:buChar char="§"/>
            </a:pPr>
            <a:r>
              <a:rPr lang="en-GB" sz="1800"/>
              <a:t>There are several comparable products available, such as pre-built LED cubes and modular display systems aimed at hobbyists and educators. These devices typically offer a range of basic lighting effects, though they often lack the customisability and interactivity of our design</a:t>
            </a:r>
          </a:p>
          <a:p>
            <a:pPr marL="0" indent="0">
              <a:buNone/>
            </a:pPr>
            <a:endParaRPr lang="en-GB"/>
          </a:p>
        </p:txBody>
      </p:sp>
      <p:pic>
        <p:nvPicPr>
          <p:cNvPr id="7" name="Picture 6" descr="A close-up of a cube&#10;&#10;AI-generated content may be incorrect.">
            <a:extLst>
              <a:ext uri="{FF2B5EF4-FFF2-40B4-BE49-F238E27FC236}">
                <a16:creationId xmlns:a16="http://schemas.microsoft.com/office/drawing/2014/main" id="{04A2105D-E219-FD65-3365-32342F4BA54A}"/>
              </a:ext>
            </a:extLst>
          </p:cNvPr>
          <p:cNvPicPr>
            <a:picLocks noChangeAspect="1"/>
          </p:cNvPicPr>
          <p:nvPr/>
        </p:nvPicPr>
        <p:blipFill>
          <a:blip r:embed="rId2"/>
          <a:stretch>
            <a:fillRect/>
          </a:stretch>
        </p:blipFill>
        <p:spPr>
          <a:xfrm>
            <a:off x="949569" y="3299604"/>
            <a:ext cx="1724025" cy="1981200"/>
          </a:xfrm>
          <a:prstGeom prst="rect">
            <a:avLst/>
          </a:prstGeom>
        </p:spPr>
      </p:pic>
      <p:sp>
        <p:nvSpPr>
          <p:cNvPr id="8" name="TextBox 7">
            <a:extLst>
              <a:ext uri="{FF2B5EF4-FFF2-40B4-BE49-F238E27FC236}">
                <a16:creationId xmlns:a16="http://schemas.microsoft.com/office/drawing/2014/main" id="{BC1B3BF6-65E6-B54A-F92D-B7C40F1AE1F8}"/>
              </a:ext>
            </a:extLst>
          </p:cNvPr>
          <p:cNvSpPr txBox="1"/>
          <p:nvPr/>
        </p:nvSpPr>
        <p:spPr>
          <a:xfrm>
            <a:off x="2817854" y="3335842"/>
            <a:ext cx="16699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£21.99</a:t>
            </a:r>
          </a:p>
          <a:p>
            <a:r>
              <a:rPr lang="en-GB">
                <a:ea typeface="Calibri"/>
                <a:cs typeface="Calibri"/>
              </a:rPr>
              <a:t>Very little user interaction</a:t>
            </a:r>
          </a:p>
        </p:txBody>
      </p:sp>
      <p:pic>
        <p:nvPicPr>
          <p:cNvPr id="9" name="Picture 8">
            <a:extLst>
              <a:ext uri="{FF2B5EF4-FFF2-40B4-BE49-F238E27FC236}">
                <a16:creationId xmlns:a16="http://schemas.microsoft.com/office/drawing/2014/main" id="{161026E4-039B-21C6-9FC4-026313765DE8}"/>
              </a:ext>
            </a:extLst>
          </p:cNvPr>
          <p:cNvPicPr>
            <a:picLocks noChangeAspect="1"/>
          </p:cNvPicPr>
          <p:nvPr/>
        </p:nvPicPr>
        <p:blipFill>
          <a:blip r:embed="rId3"/>
          <a:stretch>
            <a:fillRect/>
          </a:stretch>
        </p:blipFill>
        <p:spPr>
          <a:xfrm>
            <a:off x="4707569" y="3304109"/>
            <a:ext cx="1879515" cy="1972190"/>
          </a:xfrm>
          <a:prstGeom prst="rect">
            <a:avLst/>
          </a:prstGeom>
        </p:spPr>
      </p:pic>
      <p:sp>
        <p:nvSpPr>
          <p:cNvPr id="10" name="TextBox 9">
            <a:extLst>
              <a:ext uri="{FF2B5EF4-FFF2-40B4-BE49-F238E27FC236}">
                <a16:creationId xmlns:a16="http://schemas.microsoft.com/office/drawing/2014/main" id="{9FF395B4-4CD2-273B-B447-91D2DF28022E}"/>
              </a:ext>
            </a:extLst>
          </p:cNvPr>
          <p:cNvSpPr txBox="1"/>
          <p:nvPr/>
        </p:nvSpPr>
        <p:spPr>
          <a:xfrm>
            <a:off x="4694754" y="5269478"/>
            <a:ext cx="2844337"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err="1">
                <a:ea typeface="Calibri"/>
                <a:cs typeface="Calibri"/>
                <a:hlinkClick r:id="rId4"/>
              </a:rPr>
              <a:t>iCubeSmart</a:t>
            </a:r>
            <a:r>
              <a:rPr lang="en-GB" sz="1400">
                <a:ea typeface="Calibri"/>
                <a:cs typeface="Calibri"/>
                <a:hlinkClick r:id="rId4"/>
              </a:rPr>
              <a:t> 3D Led Cube DIY Electronics Kit Soldering Project Kit (3D8S-BLUE) : Amazon.co.uk: DIY &amp; Tools</a:t>
            </a:r>
            <a:endParaRPr lang="en-US" sz="1400">
              <a:ea typeface="Calibri"/>
              <a:cs typeface="Calibri"/>
            </a:endParaRPr>
          </a:p>
          <a:p>
            <a:endParaRPr lang="en-GB">
              <a:ea typeface="Calibri"/>
              <a:cs typeface="Calibri"/>
            </a:endParaRPr>
          </a:p>
        </p:txBody>
      </p:sp>
      <p:sp>
        <p:nvSpPr>
          <p:cNvPr id="11" name="TextBox 10">
            <a:extLst>
              <a:ext uri="{FF2B5EF4-FFF2-40B4-BE49-F238E27FC236}">
                <a16:creationId xmlns:a16="http://schemas.microsoft.com/office/drawing/2014/main" id="{AF7077F2-BF25-B2A4-C780-49C0BF1E9317}"/>
              </a:ext>
            </a:extLst>
          </p:cNvPr>
          <p:cNvSpPr txBox="1"/>
          <p:nvPr/>
        </p:nvSpPr>
        <p:spPr>
          <a:xfrm>
            <a:off x="6596962" y="3294653"/>
            <a:ext cx="16699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£36.00</a:t>
            </a:r>
          </a:p>
          <a:p>
            <a:r>
              <a:rPr lang="en-GB">
                <a:ea typeface="Calibri"/>
                <a:cs typeface="Calibri"/>
              </a:rPr>
              <a:t>The LEDs have one fixed colour</a:t>
            </a:r>
          </a:p>
        </p:txBody>
      </p:sp>
      <p:pic>
        <p:nvPicPr>
          <p:cNvPr id="12" name="Picture 11">
            <a:extLst>
              <a:ext uri="{FF2B5EF4-FFF2-40B4-BE49-F238E27FC236}">
                <a16:creationId xmlns:a16="http://schemas.microsoft.com/office/drawing/2014/main" id="{37887260-24D8-2A75-4BEF-4C6452AD78A4}"/>
              </a:ext>
            </a:extLst>
          </p:cNvPr>
          <p:cNvPicPr>
            <a:picLocks noChangeAspect="1"/>
          </p:cNvPicPr>
          <p:nvPr/>
        </p:nvPicPr>
        <p:blipFill>
          <a:blip r:embed="rId5"/>
          <a:stretch>
            <a:fillRect/>
          </a:stretch>
        </p:blipFill>
        <p:spPr>
          <a:xfrm>
            <a:off x="8895093" y="3290337"/>
            <a:ext cx="1886465" cy="1968844"/>
          </a:xfrm>
          <a:prstGeom prst="rect">
            <a:avLst/>
          </a:prstGeom>
        </p:spPr>
      </p:pic>
      <p:sp>
        <p:nvSpPr>
          <p:cNvPr id="13" name="TextBox 12">
            <a:extLst>
              <a:ext uri="{FF2B5EF4-FFF2-40B4-BE49-F238E27FC236}">
                <a16:creationId xmlns:a16="http://schemas.microsoft.com/office/drawing/2014/main" id="{C5C142EB-EEDA-FE6B-98E3-4D23340DA676}"/>
              </a:ext>
            </a:extLst>
          </p:cNvPr>
          <p:cNvSpPr txBox="1"/>
          <p:nvPr/>
        </p:nvSpPr>
        <p:spPr>
          <a:xfrm>
            <a:off x="8811067" y="5216036"/>
            <a:ext cx="212352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err="1">
                <a:ea typeface="Calibri"/>
                <a:cs typeface="Calibri"/>
                <a:hlinkClick r:id="rId6"/>
              </a:rPr>
              <a:t>Cololful</a:t>
            </a:r>
            <a:r>
              <a:rPr lang="en-GB" sz="1400">
                <a:ea typeface="Calibri"/>
                <a:cs typeface="Calibri"/>
                <a:hlinkClick r:id="rId6"/>
              </a:rPr>
              <a:t> Light Cubes DIY Kit 8X8X8 WIFI Mobile Phone APP Change Word 888 LED Flashing Smart Electronic Production</a:t>
            </a:r>
            <a:endParaRPr lang="en-US"/>
          </a:p>
        </p:txBody>
      </p:sp>
      <p:sp>
        <p:nvSpPr>
          <p:cNvPr id="14" name="TextBox 13">
            <a:extLst>
              <a:ext uri="{FF2B5EF4-FFF2-40B4-BE49-F238E27FC236}">
                <a16:creationId xmlns:a16="http://schemas.microsoft.com/office/drawing/2014/main" id="{8649CBF9-C231-3CC5-C32D-8B5EB7FF9BF6}"/>
              </a:ext>
            </a:extLst>
          </p:cNvPr>
          <p:cNvSpPr txBox="1"/>
          <p:nvPr/>
        </p:nvSpPr>
        <p:spPr>
          <a:xfrm>
            <a:off x="10901232" y="3294653"/>
            <a:ext cx="16699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£35.00</a:t>
            </a:r>
          </a:p>
          <a:p>
            <a:r>
              <a:rPr lang="en-GB">
                <a:ea typeface="Calibri"/>
                <a:cs typeface="Calibri"/>
              </a:rPr>
              <a:t>LEDs have a three fixed colours</a:t>
            </a:r>
          </a:p>
        </p:txBody>
      </p:sp>
      <p:sp>
        <p:nvSpPr>
          <p:cNvPr id="15" name="TextBox 14">
            <a:extLst>
              <a:ext uri="{FF2B5EF4-FFF2-40B4-BE49-F238E27FC236}">
                <a16:creationId xmlns:a16="http://schemas.microsoft.com/office/drawing/2014/main" id="{64E4AF11-891E-BB3F-89CE-B6978F60C7B2}"/>
              </a:ext>
            </a:extLst>
          </p:cNvPr>
          <p:cNvSpPr txBox="1"/>
          <p:nvPr/>
        </p:nvSpPr>
        <p:spPr>
          <a:xfrm>
            <a:off x="886291" y="5216036"/>
            <a:ext cx="2123527"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err="1">
                <a:ea typeface="Calibri"/>
                <a:cs typeface="Calibri"/>
                <a:hlinkClick r:id="rId7"/>
              </a:rPr>
              <a:t>Treedix</a:t>
            </a:r>
            <a:r>
              <a:rPr lang="en-GB" sz="1400">
                <a:ea typeface="Calibri"/>
                <a:cs typeface="Calibri"/>
                <a:hlinkClick r:id="rId7"/>
              </a:rPr>
              <a:t> Led Cube 5X5X5 Digital Individually Addressable with RGB Full-Colour, Starter Kit for Adults : Amazon.co.uk: Lighting</a:t>
            </a:r>
            <a:endParaRPr lang="en-US" sz="1400">
              <a:ea typeface="Calibri"/>
              <a:cs typeface="Calibri"/>
            </a:endParaRPr>
          </a:p>
          <a:p>
            <a:pPr algn="l"/>
            <a:endParaRPr lang="en-GB">
              <a:ea typeface="Calibri"/>
              <a:cs typeface="Calibri"/>
            </a:endParaRPr>
          </a:p>
        </p:txBody>
      </p:sp>
    </p:spTree>
    <p:extLst>
      <p:ext uri="{BB962C8B-B14F-4D97-AF65-F5344CB8AC3E}">
        <p14:creationId xmlns:p14="http://schemas.microsoft.com/office/powerpoint/2010/main" val="278240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6704-51EB-E198-94B7-BBC9B6ED100D}"/>
              </a:ext>
            </a:extLst>
          </p:cNvPr>
          <p:cNvSpPr>
            <a:spLocks noGrp="1"/>
          </p:cNvSpPr>
          <p:nvPr>
            <p:ph type="title"/>
          </p:nvPr>
        </p:nvSpPr>
        <p:spPr/>
        <p:txBody>
          <a:bodyPr/>
          <a:lstStyle/>
          <a:p>
            <a:r>
              <a:rPr lang="en-US">
                <a:cs typeface="Calibri Light"/>
              </a:rPr>
              <a:t>Market Overview</a:t>
            </a:r>
            <a:endParaRPr lang="en-GB"/>
          </a:p>
        </p:txBody>
      </p:sp>
      <p:sp>
        <p:nvSpPr>
          <p:cNvPr id="3" name="Content Placeholder 2">
            <a:extLst>
              <a:ext uri="{FF2B5EF4-FFF2-40B4-BE49-F238E27FC236}">
                <a16:creationId xmlns:a16="http://schemas.microsoft.com/office/drawing/2014/main" id="{7955D99E-A632-9BBA-EC60-8AE3EE348CEC}"/>
              </a:ext>
            </a:extLst>
          </p:cNvPr>
          <p:cNvSpPr>
            <a:spLocks noGrp="1"/>
          </p:cNvSpPr>
          <p:nvPr>
            <p:ph idx="1"/>
          </p:nvPr>
        </p:nvSpPr>
        <p:spPr/>
        <p:txBody>
          <a:bodyPr/>
          <a:lstStyle/>
          <a:p>
            <a:pPr marL="0" indent="0">
              <a:buNone/>
            </a:pPr>
            <a:r>
              <a:rPr lang="en-GB" b="1"/>
              <a:t>Selling Prices:</a:t>
            </a:r>
          </a:p>
          <a:p>
            <a:pPr>
              <a:buFont typeface="Wingdings" panose="05000000000000000000" pitchFamily="2" charset="2"/>
              <a:buChar char="§"/>
            </a:pPr>
            <a:r>
              <a:rPr lang="en-GB"/>
              <a:t>Basic LED cubes usually retail for around £30 to £50, while more advanced versions—with additional features and greater programmability—can cost between £150 and £200 or more.</a:t>
            </a:r>
          </a:p>
          <a:p>
            <a:pPr marL="0" indent="0">
              <a:buNone/>
            </a:pPr>
            <a:r>
              <a:rPr lang="en-GB" b="1"/>
              <a:t>Market Size:</a:t>
            </a:r>
          </a:p>
          <a:p>
            <a:pPr>
              <a:buFont typeface="Wingdings" panose="05000000000000000000" pitchFamily="2" charset="2"/>
              <a:buChar char="§"/>
            </a:pPr>
            <a:r>
              <a:rPr lang="en-GB"/>
              <a:t>The market for DIY electronics and interactive LED displays is steadily growing. Driven by the maker movement, increased interest in STEM education, and the popularity of customisable smart home gadgets, this sector is expected to expand further in the coming years.</a:t>
            </a:r>
          </a:p>
          <a:p>
            <a:endParaRPr lang="en-GB"/>
          </a:p>
        </p:txBody>
      </p:sp>
    </p:spTree>
    <p:extLst>
      <p:ext uri="{BB962C8B-B14F-4D97-AF65-F5344CB8AC3E}">
        <p14:creationId xmlns:p14="http://schemas.microsoft.com/office/powerpoint/2010/main" val="2907219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2931-03CA-4EDD-96C7-98825BA545E4}"/>
              </a:ext>
            </a:extLst>
          </p:cNvPr>
          <p:cNvSpPr>
            <a:spLocks noGrp="1"/>
          </p:cNvSpPr>
          <p:nvPr>
            <p:ph type="title"/>
          </p:nvPr>
        </p:nvSpPr>
        <p:spPr>
          <a:xfrm>
            <a:off x="1133229" y="222351"/>
            <a:ext cx="10058400" cy="1953665"/>
          </a:xfrm>
        </p:spPr>
        <p:txBody>
          <a:bodyPr>
            <a:normAutofit fontScale="90000"/>
          </a:bodyPr>
          <a:lstStyle/>
          <a:p>
            <a:br>
              <a:rPr lang="en-US" sz="3600">
                <a:cs typeface="Calibri Light"/>
              </a:rPr>
            </a:br>
            <a:br>
              <a:rPr lang="en-US" sz="3600">
                <a:cs typeface="Calibri Light"/>
              </a:rPr>
            </a:br>
            <a:r>
              <a:rPr lang="en-GB"/>
              <a:t>Hardware Overview</a:t>
            </a:r>
            <a:br>
              <a:rPr lang="en-GB"/>
            </a:br>
            <a:r>
              <a:rPr lang="en-GB" sz="4000"/>
              <a:t>Top level block diagram:</a:t>
            </a:r>
            <a:br>
              <a:rPr lang="en-US" sz="3600">
                <a:cs typeface="Calibri Light"/>
              </a:rPr>
            </a:br>
            <a:endParaRPr lang="en-US" sz="3600"/>
          </a:p>
        </p:txBody>
      </p:sp>
      <p:sp>
        <p:nvSpPr>
          <p:cNvPr id="3" name="Rectangle: Rounded Corners 2">
            <a:extLst>
              <a:ext uri="{FF2B5EF4-FFF2-40B4-BE49-F238E27FC236}">
                <a16:creationId xmlns:a16="http://schemas.microsoft.com/office/drawing/2014/main" id="{77A9869C-F340-30ED-103C-939DDBFFD721}"/>
              </a:ext>
            </a:extLst>
          </p:cNvPr>
          <p:cNvSpPr/>
          <p:nvPr/>
        </p:nvSpPr>
        <p:spPr>
          <a:xfrm>
            <a:off x="404609" y="1971756"/>
            <a:ext cx="11339634" cy="418041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ea typeface="Calibri"/>
              <a:cs typeface="Calibri"/>
            </a:endParaRPr>
          </a:p>
        </p:txBody>
      </p:sp>
      <p:sp>
        <p:nvSpPr>
          <p:cNvPr id="10" name="Rectangle: Rounded Corners 9">
            <a:extLst>
              <a:ext uri="{FF2B5EF4-FFF2-40B4-BE49-F238E27FC236}">
                <a16:creationId xmlns:a16="http://schemas.microsoft.com/office/drawing/2014/main" id="{330152D8-347E-903C-A4F1-DCB1027987C6}"/>
              </a:ext>
            </a:extLst>
          </p:cNvPr>
          <p:cNvSpPr/>
          <p:nvPr/>
        </p:nvSpPr>
        <p:spPr>
          <a:xfrm>
            <a:off x="678147" y="2274601"/>
            <a:ext cx="7666401" cy="3496572"/>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ea typeface="Calibri"/>
              <a:cs typeface="Calibri"/>
            </a:endParaRPr>
          </a:p>
        </p:txBody>
      </p:sp>
      <p:sp>
        <p:nvSpPr>
          <p:cNvPr id="21" name="Rectangle: Rounded Corners 20">
            <a:extLst>
              <a:ext uri="{FF2B5EF4-FFF2-40B4-BE49-F238E27FC236}">
                <a16:creationId xmlns:a16="http://schemas.microsoft.com/office/drawing/2014/main" id="{4FD03448-F281-3B49-092A-42CA2C16667F}"/>
              </a:ext>
            </a:extLst>
          </p:cNvPr>
          <p:cNvSpPr/>
          <p:nvPr/>
        </p:nvSpPr>
        <p:spPr>
          <a:xfrm>
            <a:off x="8473994" y="2274601"/>
            <a:ext cx="2967401" cy="3496572"/>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ea typeface="Calibri"/>
              <a:cs typeface="Calibri"/>
            </a:endParaRPr>
          </a:p>
        </p:txBody>
      </p:sp>
      <p:sp>
        <p:nvSpPr>
          <p:cNvPr id="22" name="TextBox 21">
            <a:extLst>
              <a:ext uri="{FF2B5EF4-FFF2-40B4-BE49-F238E27FC236}">
                <a16:creationId xmlns:a16="http://schemas.microsoft.com/office/drawing/2014/main" id="{8BBC7656-083F-D406-7F5B-8B163F0667E4}"/>
              </a:ext>
            </a:extLst>
          </p:cNvPr>
          <p:cNvSpPr txBox="1"/>
          <p:nvPr/>
        </p:nvSpPr>
        <p:spPr>
          <a:xfrm>
            <a:off x="3302000" y="2273788"/>
            <a:ext cx="142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u="sng">
                <a:ea typeface="Calibri"/>
                <a:cs typeface="Calibri"/>
              </a:rPr>
              <a:t>Input</a:t>
            </a:r>
            <a:endParaRPr lang="en-GB" b="1" u="sng"/>
          </a:p>
        </p:txBody>
      </p:sp>
      <p:sp>
        <p:nvSpPr>
          <p:cNvPr id="23" name="TextBox 22">
            <a:extLst>
              <a:ext uri="{FF2B5EF4-FFF2-40B4-BE49-F238E27FC236}">
                <a16:creationId xmlns:a16="http://schemas.microsoft.com/office/drawing/2014/main" id="{369E240B-E898-EEE0-6738-5655DA9391C7}"/>
              </a:ext>
            </a:extLst>
          </p:cNvPr>
          <p:cNvSpPr txBox="1"/>
          <p:nvPr/>
        </p:nvSpPr>
        <p:spPr>
          <a:xfrm>
            <a:off x="9544538" y="2273788"/>
            <a:ext cx="142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u="sng">
                <a:ea typeface="Calibri"/>
                <a:cs typeface="Calibri"/>
              </a:rPr>
              <a:t>Output</a:t>
            </a:r>
            <a:endParaRPr lang="en-GB" b="1" u="sng"/>
          </a:p>
        </p:txBody>
      </p:sp>
      <p:pic>
        <p:nvPicPr>
          <p:cNvPr id="24" name="Picture 23" descr="A black power adapter with a cord&#10;&#10;AI-generated content may be incorrect.">
            <a:extLst>
              <a:ext uri="{FF2B5EF4-FFF2-40B4-BE49-F238E27FC236}">
                <a16:creationId xmlns:a16="http://schemas.microsoft.com/office/drawing/2014/main" id="{61F07217-7CCE-E18D-5396-DB0870ACF178}"/>
              </a:ext>
            </a:extLst>
          </p:cNvPr>
          <p:cNvPicPr>
            <a:picLocks noChangeAspect="1"/>
          </p:cNvPicPr>
          <p:nvPr/>
        </p:nvPicPr>
        <p:blipFill>
          <a:blip r:embed="rId2"/>
          <a:stretch>
            <a:fillRect/>
          </a:stretch>
        </p:blipFill>
        <p:spPr>
          <a:xfrm>
            <a:off x="1139093" y="3802721"/>
            <a:ext cx="1414584" cy="1333406"/>
          </a:xfrm>
          <a:prstGeom prst="rect">
            <a:avLst/>
          </a:prstGeom>
        </p:spPr>
      </p:pic>
      <p:sp>
        <p:nvSpPr>
          <p:cNvPr id="27" name="TextBox 26">
            <a:extLst>
              <a:ext uri="{FF2B5EF4-FFF2-40B4-BE49-F238E27FC236}">
                <a16:creationId xmlns:a16="http://schemas.microsoft.com/office/drawing/2014/main" id="{B61AD630-6A3D-64E1-33A0-528BE543E5E7}"/>
              </a:ext>
            </a:extLst>
          </p:cNvPr>
          <p:cNvSpPr txBox="1"/>
          <p:nvPr/>
        </p:nvSpPr>
        <p:spPr>
          <a:xfrm>
            <a:off x="1133229" y="5126402"/>
            <a:ext cx="14287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5V 6A 30W PSU</a:t>
            </a:r>
          </a:p>
        </p:txBody>
      </p:sp>
      <p:pic>
        <p:nvPicPr>
          <p:cNvPr id="28" name="Picture 27" descr="A close-up of a circuit board&#10;&#10;AI-generated content may be incorrect.">
            <a:extLst>
              <a:ext uri="{FF2B5EF4-FFF2-40B4-BE49-F238E27FC236}">
                <a16:creationId xmlns:a16="http://schemas.microsoft.com/office/drawing/2014/main" id="{1ED112BE-92FF-5641-0423-769D348CF35D}"/>
              </a:ext>
            </a:extLst>
          </p:cNvPr>
          <p:cNvPicPr>
            <a:picLocks noChangeAspect="1"/>
          </p:cNvPicPr>
          <p:nvPr/>
        </p:nvPicPr>
        <p:blipFill>
          <a:blip r:embed="rId3"/>
          <a:stretch>
            <a:fillRect/>
          </a:stretch>
        </p:blipFill>
        <p:spPr>
          <a:xfrm>
            <a:off x="4743940" y="3824701"/>
            <a:ext cx="1736969" cy="1260134"/>
          </a:xfrm>
          <a:prstGeom prst="rect">
            <a:avLst/>
          </a:prstGeom>
        </p:spPr>
      </p:pic>
      <p:pic>
        <p:nvPicPr>
          <p:cNvPr id="29" name="Picture 28" descr="A close up of a black and white circular object&#10;&#10;AI-generated content may be incorrect.">
            <a:extLst>
              <a:ext uri="{FF2B5EF4-FFF2-40B4-BE49-F238E27FC236}">
                <a16:creationId xmlns:a16="http://schemas.microsoft.com/office/drawing/2014/main" id="{A061CCE0-A91C-AF21-590C-D67CC1EC1CB2}"/>
              </a:ext>
            </a:extLst>
          </p:cNvPr>
          <p:cNvPicPr>
            <a:picLocks noChangeAspect="1"/>
          </p:cNvPicPr>
          <p:nvPr/>
        </p:nvPicPr>
        <p:blipFill>
          <a:blip r:embed="rId4"/>
          <a:stretch>
            <a:fillRect/>
          </a:stretch>
        </p:blipFill>
        <p:spPr>
          <a:xfrm>
            <a:off x="8690708" y="4118554"/>
            <a:ext cx="1355970" cy="1453969"/>
          </a:xfrm>
          <a:prstGeom prst="rect">
            <a:avLst/>
          </a:prstGeom>
        </p:spPr>
      </p:pic>
      <p:sp>
        <p:nvSpPr>
          <p:cNvPr id="31" name="TextBox 30">
            <a:extLst>
              <a:ext uri="{FF2B5EF4-FFF2-40B4-BE49-F238E27FC236}">
                <a16:creationId xmlns:a16="http://schemas.microsoft.com/office/drawing/2014/main" id="{CE568081-E6F8-BB6E-B8DB-2B800CA205E7}"/>
              </a:ext>
            </a:extLst>
          </p:cNvPr>
          <p:cNvSpPr txBox="1"/>
          <p:nvPr/>
        </p:nvSpPr>
        <p:spPr>
          <a:xfrm>
            <a:off x="6476997" y="3797786"/>
            <a:ext cx="19367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Arduino UNO R3 Microcontroller</a:t>
            </a:r>
          </a:p>
        </p:txBody>
      </p:sp>
      <p:pic>
        <p:nvPicPr>
          <p:cNvPr id="32" name="Picture 31" descr="A close up of a device&#10;&#10;AI-generated content may be incorrect.">
            <a:extLst>
              <a:ext uri="{FF2B5EF4-FFF2-40B4-BE49-F238E27FC236}">
                <a16:creationId xmlns:a16="http://schemas.microsoft.com/office/drawing/2014/main" id="{F2C8AF2E-B69D-A4A3-0B28-515DD7C2E957}"/>
              </a:ext>
            </a:extLst>
          </p:cNvPr>
          <p:cNvPicPr>
            <a:picLocks noChangeAspect="1"/>
          </p:cNvPicPr>
          <p:nvPr/>
        </p:nvPicPr>
        <p:blipFill>
          <a:blip r:embed="rId5"/>
          <a:srcRect l="26506" t="25298" r="27258" b="22876"/>
          <a:stretch/>
        </p:blipFill>
        <p:spPr>
          <a:xfrm>
            <a:off x="4157784" y="2694104"/>
            <a:ext cx="748900" cy="779015"/>
          </a:xfrm>
          <a:prstGeom prst="rect">
            <a:avLst/>
          </a:prstGeom>
        </p:spPr>
      </p:pic>
      <p:pic>
        <p:nvPicPr>
          <p:cNvPr id="33" name="Picture 32" descr="A close up of a device&#10;&#10;AI-generated content may be incorrect.">
            <a:extLst>
              <a:ext uri="{FF2B5EF4-FFF2-40B4-BE49-F238E27FC236}">
                <a16:creationId xmlns:a16="http://schemas.microsoft.com/office/drawing/2014/main" id="{17337E90-8F50-78D6-DA94-76EB37AA055A}"/>
              </a:ext>
            </a:extLst>
          </p:cNvPr>
          <p:cNvPicPr>
            <a:picLocks noChangeAspect="1"/>
          </p:cNvPicPr>
          <p:nvPr/>
        </p:nvPicPr>
        <p:blipFill>
          <a:blip r:embed="rId5"/>
          <a:srcRect l="26506" t="25298" r="27258" b="22876"/>
          <a:stretch/>
        </p:blipFill>
        <p:spPr>
          <a:xfrm>
            <a:off x="3268784" y="2694104"/>
            <a:ext cx="748900" cy="779015"/>
          </a:xfrm>
          <a:prstGeom prst="rect">
            <a:avLst/>
          </a:prstGeom>
        </p:spPr>
      </p:pic>
      <p:pic>
        <p:nvPicPr>
          <p:cNvPr id="34" name="Picture 33" descr="A close-up of a transistor&#10;&#10;AI-generated content may be incorrect.">
            <a:extLst>
              <a:ext uri="{FF2B5EF4-FFF2-40B4-BE49-F238E27FC236}">
                <a16:creationId xmlns:a16="http://schemas.microsoft.com/office/drawing/2014/main" id="{E9D522BE-0BC2-6977-1F68-CCADC4F422DD}"/>
              </a:ext>
            </a:extLst>
          </p:cNvPr>
          <p:cNvPicPr>
            <a:picLocks noChangeAspect="1"/>
          </p:cNvPicPr>
          <p:nvPr/>
        </p:nvPicPr>
        <p:blipFill>
          <a:blip r:embed="rId6"/>
          <a:stretch>
            <a:fillRect/>
          </a:stretch>
        </p:blipFill>
        <p:spPr>
          <a:xfrm>
            <a:off x="2360246" y="2692400"/>
            <a:ext cx="779586" cy="779586"/>
          </a:xfrm>
          <a:prstGeom prst="rect">
            <a:avLst/>
          </a:prstGeom>
        </p:spPr>
      </p:pic>
      <p:sp>
        <p:nvSpPr>
          <p:cNvPr id="35" name="TextBox 34">
            <a:extLst>
              <a:ext uri="{FF2B5EF4-FFF2-40B4-BE49-F238E27FC236}">
                <a16:creationId xmlns:a16="http://schemas.microsoft.com/office/drawing/2014/main" id="{4531198F-71F1-051E-6940-396E0C86AD54}"/>
              </a:ext>
            </a:extLst>
          </p:cNvPr>
          <p:cNvSpPr txBox="1"/>
          <p:nvPr/>
        </p:nvSpPr>
        <p:spPr>
          <a:xfrm>
            <a:off x="674076" y="2693864"/>
            <a:ext cx="17804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LDR</a:t>
            </a:r>
          </a:p>
          <a:p>
            <a:r>
              <a:rPr lang="en-GB">
                <a:ea typeface="Calibri"/>
                <a:cs typeface="Calibri"/>
              </a:rPr>
              <a:t>(Analogue Input)</a:t>
            </a:r>
          </a:p>
        </p:txBody>
      </p:sp>
      <p:sp>
        <p:nvSpPr>
          <p:cNvPr id="36" name="TextBox 35">
            <a:extLst>
              <a:ext uri="{FF2B5EF4-FFF2-40B4-BE49-F238E27FC236}">
                <a16:creationId xmlns:a16="http://schemas.microsoft.com/office/drawing/2014/main" id="{6F3F259C-4801-6EC2-2BDD-92C2734FF92A}"/>
              </a:ext>
            </a:extLst>
          </p:cNvPr>
          <p:cNvSpPr txBox="1"/>
          <p:nvPr/>
        </p:nvSpPr>
        <p:spPr>
          <a:xfrm>
            <a:off x="4904151" y="2762247"/>
            <a:ext cx="20832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Mini Push Button x2 (Digital Input)</a:t>
            </a:r>
          </a:p>
        </p:txBody>
      </p:sp>
      <p:pic>
        <p:nvPicPr>
          <p:cNvPr id="37" name="Picture 36" descr="A close up of a device&#10;&#10;AI-generated content may be incorrect.">
            <a:extLst>
              <a:ext uri="{FF2B5EF4-FFF2-40B4-BE49-F238E27FC236}">
                <a16:creationId xmlns:a16="http://schemas.microsoft.com/office/drawing/2014/main" id="{C3847E97-0D31-9AEE-201F-2DD69718F669}"/>
              </a:ext>
            </a:extLst>
          </p:cNvPr>
          <p:cNvPicPr>
            <a:picLocks noChangeAspect="1"/>
          </p:cNvPicPr>
          <p:nvPr/>
        </p:nvPicPr>
        <p:blipFill>
          <a:blip r:embed="rId7"/>
          <a:srcRect l="131" t="2444" r="52012" b="-592"/>
          <a:stretch/>
        </p:blipFill>
        <p:spPr>
          <a:xfrm>
            <a:off x="3057469" y="3813964"/>
            <a:ext cx="1156499" cy="1331647"/>
          </a:xfrm>
          <a:prstGeom prst="rect">
            <a:avLst/>
          </a:prstGeom>
        </p:spPr>
      </p:pic>
      <p:sp>
        <p:nvSpPr>
          <p:cNvPr id="38" name="TextBox 37">
            <a:extLst>
              <a:ext uri="{FF2B5EF4-FFF2-40B4-BE49-F238E27FC236}">
                <a16:creationId xmlns:a16="http://schemas.microsoft.com/office/drawing/2014/main" id="{FE4FD505-D30F-A685-9E5F-09ECF84B5E4B}"/>
              </a:ext>
            </a:extLst>
          </p:cNvPr>
          <p:cNvSpPr txBox="1"/>
          <p:nvPr/>
        </p:nvSpPr>
        <p:spPr>
          <a:xfrm>
            <a:off x="2920998" y="5155709"/>
            <a:ext cx="14287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DC Power Jack</a:t>
            </a:r>
          </a:p>
        </p:txBody>
      </p:sp>
      <p:sp>
        <p:nvSpPr>
          <p:cNvPr id="39" name="TextBox 38">
            <a:extLst>
              <a:ext uri="{FF2B5EF4-FFF2-40B4-BE49-F238E27FC236}">
                <a16:creationId xmlns:a16="http://schemas.microsoft.com/office/drawing/2014/main" id="{80204BC5-692E-4B02-72AB-9BAD4AA7B970}"/>
              </a:ext>
            </a:extLst>
          </p:cNvPr>
          <p:cNvSpPr txBox="1"/>
          <p:nvPr/>
        </p:nvSpPr>
        <p:spPr>
          <a:xfrm>
            <a:off x="10042767" y="4120170"/>
            <a:ext cx="1506903" cy="15164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WS2812B Intelligent Control Integrated LED x64</a:t>
            </a:r>
          </a:p>
        </p:txBody>
      </p:sp>
      <p:sp>
        <p:nvSpPr>
          <p:cNvPr id="40" name="Arrow: Right 39">
            <a:extLst>
              <a:ext uri="{FF2B5EF4-FFF2-40B4-BE49-F238E27FC236}">
                <a16:creationId xmlns:a16="http://schemas.microsoft.com/office/drawing/2014/main" id="{29CFB6E3-4630-2C75-DDBF-C23DE9A71CFF}"/>
              </a:ext>
            </a:extLst>
          </p:cNvPr>
          <p:cNvSpPr/>
          <p:nvPr/>
        </p:nvSpPr>
        <p:spPr>
          <a:xfrm>
            <a:off x="2557604" y="4409985"/>
            <a:ext cx="497069" cy="1278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Arrow: Right 40">
            <a:extLst>
              <a:ext uri="{FF2B5EF4-FFF2-40B4-BE49-F238E27FC236}">
                <a16:creationId xmlns:a16="http://schemas.microsoft.com/office/drawing/2014/main" id="{07CA7329-0C6C-E4E8-1585-1F4015E639AC}"/>
              </a:ext>
            </a:extLst>
          </p:cNvPr>
          <p:cNvSpPr/>
          <p:nvPr/>
        </p:nvSpPr>
        <p:spPr>
          <a:xfrm>
            <a:off x="4228142" y="4400215"/>
            <a:ext cx="497069" cy="1278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Arrow: Bent-Up 44">
            <a:extLst>
              <a:ext uri="{FF2B5EF4-FFF2-40B4-BE49-F238E27FC236}">
                <a16:creationId xmlns:a16="http://schemas.microsoft.com/office/drawing/2014/main" id="{868FE869-C478-AB47-5A30-E681FD5CBB27}"/>
              </a:ext>
            </a:extLst>
          </p:cNvPr>
          <p:cNvSpPr/>
          <p:nvPr/>
        </p:nvSpPr>
        <p:spPr>
          <a:xfrm flipV="1">
            <a:off x="2802932" y="3535625"/>
            <a:ext cx="3143321" cy="26069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Arrow: Right 45">
            <a:extLst>
              <a:ext uri="{FF2B5EF4-FFF2-40B4-BE49-F238E27FC236}">
                <a16:creationId xmlns:a16="http://schemas.microsoft.com/office/drawing/2014/main" id="{5630D768-5D39-560D-33D4-4B34AC69985E}"/>
              </a:ext>
            </a:extLst>
          </p:cNvPr>
          <p:cNvSpPr/>
          <p:nvPr/>
        </p:nvSpPr>
        <p:spPr>
          <a:xfrm>
            <a:off x="6484833" y="4400214"/>
            <a:ext cx="2206684" cy="1376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Right 46">
            <a:extLst>
              <a:ext uri="{FF2B5EF4-FFF2-40B4-BE49-F238E27FC236}">
                <a16:creationId xmlns:a16="http://schemas.microsoft.com/office/drawing/2014/main" id="{6937CA83-7D49-17B4-BA3D-AEC42B4CBAF3}"/>
              </a:ext>
            </a:extLst>
          </p:cNvPr>
          <p:cNvSpPr/>
          <p:nvPr/>
        </p:nvSpPr>
        <p:spPr>
          <a:xfrm>
            <a:off x="3641987" y="5123137"/>
            <a:ext cx="5049530" cy="1376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A6E9A5BC-60E9-63C5-30B3-F33533D46C1F}"/>
              </a:ext>
            </a:extLst>
          </p:cNvPr>
          <p:cNvSpPr txBox="1"/>
          <p:nvPr/>
        </p:nvSpPr>
        <p:spPr>
          <a:xfrm>
            <a:off x="6476996" y="4530477"/>
            <a:ext cx="18683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Single Wire Control Protocol</a:t>
            </a:r>
          </a:p>
        </p:txBody>
      </p:sp>
      <p:sp>
        <p:nvSpPr>
          <p:cNvPr id="49" name="TextBox 48">
            <a:extLst>
              <a:ext uri="{FF2B5EF4-FFF2-40B4-BE49-F238E27FC236}">
                <a16:creationId xmlns:a16="http://schemas.microsoft.com/office/drawing/2014/main" id="{B577B8E8-732A-D0F6-ED14-C4DDD8E134D1}"/>
              </a:ext>
            </a:extLst>
          </p:cNvPr>
          <p:cNvSpPr txBox="1"/>
          <p:nvPr/>
        </p:nvSpPr>
        <p:spPr>
          <a:xfrm>
            <a:off x="4904150" y="5263170"/>
            <a:ext cx="29039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5V 6A External Power Source</a:t>
            </a:r>
          </a:p>
        </p:txBody>
      </p:sp>
      <p:pic>
        <p:nvPicPr>
          <p:cNvPr id="50" name="Picture 49" descr="NodeMCU Peizo Buzzer on Arduino IDE | Sriparna's blog on Internet of Things">
            <a:extLst>
              <a:ext uri="{FF2B5EF4-FFF2-40B4-BE49-F238E27FC236}">
                <a16:creationId xmlns:a16="http://schemas.microsoft.com/office/drawing/2014/main" id="{AED08C92-52C1-D07D-D47D-DC047DCA941F}"/>
              </a:ext>
            </a:extLst>
          </p:cNvPr>
          <p:cNvPicPr>
            <a:picLocks noChangeAspect="1"/>
          </p:cNvPicPr>
          <p:nvPr/>
        </p:nvPicPr>
        <p:blipFill>
          <a:blip r:embed="rId8"/>
          <a:srcRect l="26822" t="11845" r="28114" b="18975"/>
          <a:stretch/>
        </p:blipFill>
        <p:spPr>
          <a:xfrm>
            <a:off x="8694314" y="2694882"/>
            <a:ext cx="1343671" cy="1370216"/>
          </a:xfrm>
          <a:prstGeom prst="rect">
            <a:avLst/>
          </a:prstGeom>
        </p:spPr>
      </p:pic>
      <p:sp>
        <p:nvSpPr>
          <p:cNvPr id="52" name="TextBox 51">
            <a:extLst>
              <a:ext uri="{FF2B5EF4-FFF2-40B4-BE49-F238E27FC236}">
                <a16:creationId xmlns:a16="http://schemas.microsoft.com/office/drawing/2014/main" id="{70422B28-AF84-40BA-2A02-F6F3F5568D21}"/>
              </a:ext>
            </a:extLst>
          </p:cNvPr>
          <p:cNvSpPr txBox="1"/>
          <p:nvPr/>
        </p:nvSpPr>
        <p:spPr>
          <a:xfrm>
            <a:off x="10042766" y="2693862"/>
            <a:ext cx="15069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Peizo Buzzer</a:t>
            </a:r>
          </a:p>
        </p:txBody>
      </p:sp>
      <p:sp>
        <p:nvSpPr>
          <p:cNvPr id="55" name="Arrow: Bent 54">
            <a:extLst>
              <a:ext uri="{FF2B5EF4-FFF2-40B4-BE49-F238E27FC236}">
                <a16:creationId xmlns:a16="http://schemas.microsoft.com/office/drawing/2014/main" id="{721CAF29-6251-DFB8-B213-10A883BDE526}"/>
              </a:ext>
            </a:extLst>
          </p:cNvPr>
          <p:cNvSpPr/>
          <p:nvPr/>
        </p:nvSpPr>
        <p:spPr>
          <a:xfrm>
            <a:off x="6133170" y="3512634"/>
            <a:ext cx="2555487" cy="27878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09348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04A9-C2F5-4AAF-9A68-6D6A13710D9F}"/>
              </a:ext>
            </a:extLst>
          </p:cNvPr>
          <p:cNvSpPr>
            <a:spLocks noGrp="1"/>
          </p:cNvSpPr>
          <p:nvPr>
            <p:ph type="title"/>
          </p:nvPr>
        </p:nvSpPr>
        <p:spPr/>
        <p:txBody>
          <a:bodyPr/>
          <a:lstStyle/>
          <a:p>
            <a:r>
              <a:rPr lang="en-US">
                <a:cs typeface="Calibri Light"/>
              </a:rPr>
              <a:t>Hardware Summary</a:t>
            </a:r>
            <a:br>
              <a:rPr lang="en-US">
                <a:ea typeface="Calibri Light"/>
                <a:cs typeface="Calibri Light"/>
              </a:rPr>
            </a:br>
            <a:r>
              <a:rPr lang="en-GB" sz="3600">
                <a:ea typeface="Calibri Light"/>
                <a:cs typeface="Calibri Light"/>
              </a:rPr>
              <a:t>Parts description:</a:t>
            </a:r>
            <a:endParaRPr lang="en-US"/>
          </a:p>
        </p:txBody>
      </p:sp>
      <p:graphicFrame>
        <p:nvGraphicFramePr>
          <p:cNvPr id="8" name="Table 7">
            <a:extLst>
              <a:ext uri="{FF2B5EF4-FFF2-40B4-BE49-F238E27FC236}">
                <a16:creationId xmlns:a16="http://schemas.microsoft.com/office/drawing/2014/main" id="{8B4A2E6E-A589-91F2-264E-2F96BAF8092F}"/>
              </a:ext>
            </a:extLst>
          </p:cNvPr>
          <p:cNvGraphicFramePr>
            <a:graphicFrameLocks noGrp="1"/>
          </p:cNvGraphicFramePr>
          <p:nvPr>
            <p:extLst>
              <p:ext uri="{D42A27DB-BD31-4B8C-83A1-F6EECF244321}">
                <p14:modId xmlns:p14="http://schemas.microsoft.com/office/powerpoint/2010/main" val="858543535"/>
              </p:ext>
            </p:extLst>
          </p:nvPr>
        </p:nvGraphicFramePr>
        <p:xfrm>
          <a:off x="185615" y="1963615"/>
          <a:ext cx="5778499" cy="4059328"/>
        </p:xfrm>
        <a:graphic>
          <a:graphicData uri="http://schemas.openxmlformats.org/drawingml/2006/table">
            <a:tbl>
              <a:tblPr firstRow="1" bandRow="1">
                <a:tableStyleId>{5C22544A-7EE6-4342-B048-85BDC9FD1C3A}</a:tableStyleId>
              </a:tblPr>
              <a:tblGrid>
                <a:gridCol w="1365250">
                  <a:extLst>
                    <a:ext uri="{9D8B030D-6E8A-4147-A177-3AD203B41FA5}">
                      <a16:colId xmlns:a16="http://schemas.microsoft.com/office/drawing/2014/main" val="1893577778"/>
                    </a:ext>
                  </a:extLst>
                </a:gridCol>
                <a:gridCol w="1926166">
                  <a:extLst>
                    <a:ext uri="{9D8B030D-6E8A-4147-A177-3AD203B41FA5}">
                      <a16:colId xmlns:a16="http://schemas.microsoft.com/office/drawing/2014/main" val="1636953725"/>
                    </a:ext>
                  </a:extLst>
                </a:gridCol>
                <a:gridCol w="2487083">
                  <a:extLst>
                    <a:ext uri="{9D8B030D-6E8A-4147-A177-3AD203B41FA5}">
                      <a16:colId xmlns:a16="http://schemas.microsoft.com/office/drawing/2014/main" val="2895625569"/>
                    </a:ext>
                  </a:extLst>
                </a:gridCol>
              </a:tblGrid>
              <a:tr h="1014832">
                <a:tc>
                  <a:txBody>
                    <a:bodyPr/>
                    <a:lstStyle/>
                    <a:p>
                      <a:r>
                        <a:rPr lang="en-GB"/>
                        <a:t>Image</a:t>
                      </a:r>
                    </a:p>
                  </a:txBody>
                  <a:tcPr/>
                </a:tc>
                <a:tc>
                  <a:txBody>
                    <a:bodyPr/>
                    <a:lstStyle/>
                    <a:p>
                      <a:r>
                        <a:rPr lang="en-GB"/>
                        <a:t>Name</a:t>
                      </a:r>
                    </a:p>
                  </a:txBody>
                  <a:tcPr/>
                </a:tc>
                <a:tc>
                  <a:txBody>
                    <a:bodyPr/>
                    <a:lstStyle/>
                    <a:p>
                      <a:r>
                        <a:rPr lang="en-GB"/>
                        <a:t>Description</a:t>
                      </a:r>
                    </a:p>
                  </a:txBody>
                  <a:tcPr/>
                </a:tc>
                <a:extLst>
                  <a:ext uri="{0D108BD9-81ED-4DB2-BD59-A6C34878D82A}">
                    <a16:rowId xmlns:a16="http://schemas.microsoft.com/office/drawing/2014/main" val="1114186219"/>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Arduino UNO R3 Microcontroller x1</a:t>
                      </a:r>
                      <a:endParaRPr lang="en-US">
                        <a:solidFill>
                          <a:schemeClr val="tx1">
                            <a:lumMod val="75000"/>
                            <a:lumOff val="25000"/>
                          </a:schemeClr>
                        </a:solidFill>
                      </a:endParaRPr>
                    </a:p>
                  </a:txBody>
                  <a:tcPr/>
                </a:tc>
                <a:tc>
                  <a:txBody>
                    <a:bodyPr/>
                    <a:lstStyle/>
                    <a:p>
                      <a:r>
                        <a:rPr lang="en-GB">
                          <a:solidFill>
                            <a:schemeClr val="tx1">
                              <a:lumMod val="75000"/>
                              <a:lumOff val="25000"/>
                            </a:schemeClr>
                          </a:solidFill>
                        </a:rPr>
                        <a:t>Controls </a:t>
                      </a:r>
                      <a:r>
                        <a:rPr lang="en-GB" err="1">
                          <a:solidFill>
                            <a:schemeClr val="tx1">
                              <a:lumMod val="75000"/>
                              <a:lumOff val="25000"/>
                            </a:schemeClr>
                          </a:solidFill>
                        </a:rPr>
                        <a:t>Neopixels</a:t>
                      </a:r>
                      <a:r>
                        <a:rPr lang="en-GB">
                          <a:solidFill>
                            <a:schemeClr val="tx1">
                              <a:lumMod val="75000"/>
                              <a:lumOff val="25000"/>
                            </a:schemeClr>
                          </a:solidFill>
                        </a:rPr>
                        <a:t>, allows buttons and LDR to control the cube</a:t>
                      </a:r>
                    </a:p>
                  </a:txBody>
                  <a:tcPr/>
                </a:tc>
                <a:extLst>
                  <a:ext uri="{0D108BD9-81ED-4DB2-BD59-A6C34878D82A}">
                    <a16:rowId xmlns:a16="http://schemas.microsoft.com/office/drawing/2014/main" val="255449359"/>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5V 6A 30W PSU x1</a:t>
                      </a:r>
                      <a:endParaRPr lang="en-US">
                        <a:solidFill>
                          <a:schemeClr val="tx1">
                            <a:lumMod val="75000"/>
                            <a:lumOff val="25000"/>
                          </a:schemeClr>
                        </a:solidFill>
                      </a:endParaRPr>
                    </a:p>
                  </a:txBody>
                  <a:tcPr/>
                </a:tc>
                <a:tc>
                  <a:txBody>
                    <a:bodyPr/>
                    <a:lstStyle/>
                    <a:p>
                      <a:r>
                        <a:rPr lang="en-GB">
                          <a:solidFill>
                            <a:schemeClr val="tx1">
                              <a:lumMod val="75000"/>
                              <a:lumOff val="25000"/>
                            </a:schemeClr>
                          </a:solidFill>
                        </a:rPr>
                        <a:t>Powers Arduino and </a:t>
                      </a:r>
                      <a:r>
                        <a:rPr lang="en-GB" err="1">
                          <a:solidFill>
                            <a:schemeClr val="tx1">
                              <a:lumMod val="75000"/>
                              <a:lumOff val="25000"/>
                            </a:schemeClr>
                          </a:solidFill>
                        </a:rPr>
                        <a:t>Neopixels</a:t>
                      </a:r>
                      <a:r>
                        <a:rPr lang="en-GB">
                          <a:solidFill>
                            <a:schemeClr val="tx1">
                              <a:lumMod val="75000"/>
                              <a:lumOff val="25000"/>
                            </a:schemeClr>
                          </a:solidFill>
                        </a:rPr>
                        <a:t>, supplying sufficient current.</a:t>
                      </a:r>
                    </a:p>
                  </a:txBody>
                  <a:tcPr/>
                </a:tc>
                <a:extLst>
                  <a:ext uri="{0D108BD9-81ED-4DB2-BD59-A6C34878D82A}">
                    <a16:rowId xmlns:a16="http://schemas.microsoft.com/office/drawing/2014/main" val="3196500544"/>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DC Power Jack x1</a:t>
                      </a:r>
                    </a:p>
                  </a:txBody>
                  <a:tcPr/>
                </a:tc>
                <a:tc>
                  <a:txBody>
                    <a:bodyPr/>
                    <a:lstStyle/>
                    <a:p>
                      <a:r>
                        <a:rPr lang="en-GB">
                          <a:solidFill>
                            <a:schemeClr val="tx1">
                              <a:lumMod val="75000"/>
                              <a:lumOff val="25000"/>
                            </a:schemeClr>
                          </a:solidFill>
                        </a:rPr>
                        <a:t>Allows easy connection of power supply</a:t>
                      </a:r>
                    </a:p>
                  </a:txBody>
                  <a:tcPr/>
                </a:tc>
                <a:extLst>
                  <a:ext uri="{0D108BD9-81ED-4DB2-BD59-A6C34878D82A}">
                    <a16:rowId xmlns:a16="http://schemas.microsoft.com/office/drawing/2014/main" val="1662726302"/>
                  </a:ext>
                </a:extLst>
              </a:tr>
            </a:tbl>
          </a:graphicData>
        </a:graphic>
      </p:graphicFrame>
      <p:pic>
        <p:nvPicPr>
          <p:cNvPr id="19" name="Picture 18" descr="A black power adapter with a cord&#10;&#10;AI-generated content may be incorrect.">
            <a:extLst>
              <a:ext uri="{FF2B5EF4-FFF2-40B4-BE49-F238E27FC236}">
                <a16:creationId xmlns:a16="http://schemas.microsoft.com/office/drawing/2014/main" id="{199564DF-E2E8-72C8-C0F7-EDC46889FB31}"/>
              </a:ext>
            </a:extLst>
          </p:cNvPr>
          <p:cNvPicPr>
            <a:picLocks noChangeAspect="1"/>
          </p:cNvPicPr>
          <p:nvPr/>
        </p:nvPicPr>
        <p:blipFill>
          <a:blip r:embed="rId3"/>
          <a:stretch>
            <a:fillRect/>
          </a:stretch>
        </p:blipFill>
        <p:spPr>
          <a:xfrm>
            <a:off x="338016" y="4027414"/>
            <a:ext cx="1072661" cy="962176"/>
          </a:xfrm>
          <a:prstGeom prst="rect">
            <a:avLst/>
          </a:prstGeom>
        </p:spPr>
      </p:pic>
      <p:graphicFrame>
        <p:nvGraphicFramePr>
          <p:cNvPr id="20" name="Table 19">
            <a:extLst>
              <a:ext uri="{FF2B5EF4-FFF2-40B4-BE49-F238E27FC236}">
                <a16:creationId xmlns:a16="http://schemas.microsoft.com/office/drawing/2014/main" id="{199BC35A-6E58-4A7C-B250-9DE021A70891}"/>
              </a:ext>
            </a:extLst>
          </p:cNvPr>
          <p:cNvGraphicFramePr>
            <a:graphicFrameLocks noGrp="1"/>
          </p:cNvGraphicFramePr>
          <p:nvPr>
            <p:extLst>
              <p:ext uri="{D42A27DB-BD31-4B8C-83A1-F6EECF244321}">
                <p14:modId xmlns:p14="http://schemas.microsoft.com/office/powerpoint/2010/main" val="3240255433"/>
              </p:ext>
            </p:extLst>
          </p:nvPr>
        </p:nvGraphicFramePr>
        <p:xfrm>
          <a:off x="5968999" y="1963615"/>
          <a:ext cx="6075879" cy="4059328"/>
        </p:xfrm>
        <a:graphic>
          <a:graphicData uri="http://schemas.openxmlformats.org/drawingml/2006/table">
            <a:tbl>
              <a:tblPr firstRow="1" bandRow="1">
                <a:tableStyleId>{5C22544A-7EE6-4342-B048-85BDC9FD1C3A}</a:tableStyleId>
              </a:tblPr>
              <a:tblGrid>
                <a:gridCol w="1435510">
                  <a:extLst>
                    <a:ext uri="{9D8B030D-6E8A-4147-A177-3AD203B41FA5}">
                      <a16:colId xmlns:a16="http://schemas.microsoft.com/office/drawing/2014/main" val="1893577778"/>
                    </a:ext>
                  </a:extLst>
                </a:gridCol>
                <a:gridCol w="1894416">
                  <a:extLst>
                    <a:ext uri="{9D8B030D-6E8A-4147-A177-3AD203B41FA5}">
                      <a16:colId xmlns:a16="http://schemas.microsoft.com/office/drawing/2014/main" val="1636953725"/>
                    </a:ext>
                  </a:extLst>
                </a:gridCol>
                <a:gridCol w="2745953">
                  <a:extLst>
                    <a:ext uri="{9D8B030D-6E8A-4147-A177-3AD203B41FA5}">
                      <a16:colId xmlns:a16="http://schemas.microsoft.com/office/drawing/2014/main" val="2895625569"/>
                    </a:ext>
                  </a:extLst>
                </a:gridCol>
              </a:tblGrid>
              <a:tr h="1014832">
                <a:tc>
                  <a:txBody>
                    <a:bodyPr/>
                    <a:lstStyle/>
                    <a:p>
                      <a:r>
                        <a:rPr lang="en-GB"/>
                        <a:t>Image</a:t>
                      </a:r>
                    </a:p>
                  </a:txBody>
                  <a:tcPr/>
                </a:tc>
                <a:tc>
                  <a:txBody>
                    <a:bodyPr/>
                    <a:lstStyle/>
                    <a:p>
                      <a:r>
                        <a:rPr lang="en-GB"/>
                        <a:t>Name</a:t>
                      </a:r>
                    </a:p>
                  </a:txBody>
                  <a:tcPr/>
                </a:tc>
                <a:tc>
                  <a:txBody>
                    <a:bodyPr/>
                    <a:lstStyle/>
                    <a:p>
                      <a:r>
                        <a:rPr lang="en-GB"/>
                        <a:t>Description</a:t>
                      </a:r>
                    </a:p>
                  </a:txBody>
                  <a:tcPr/>
                </a:tc>
                <a:extLst>
                  <a:ext uri="{0D108BD9-81ED-4DB2-BD59-A6C34878D82A}">
                    <a16:rowId xmlns:a16="http://schemas.microsoft.com/office/drawing/2014/main" val="1114186219"/>
                  </a:ext>
                </a:extLst>
              </a:tr>
              <a:tr h="1014832">
                <a:tc>
                  <a:txBody>
                    <a:bodyPr/>
                    <a:lstStyle/>
                    <a:p>
                      <a:endParaRPr lang="en-GB"/>
                    </a:p>
                  </a:txBody>
                  <a:tcPr/>
                </a:tc>
                <a:tc>
                  <a:txBody>
                    <a:bodyPr/>
                    <a:lstStyle/>
                    <a:p>
                      <a:r>
                        <a:rPr lang="en-GB">
                          <a:solidFill>
                            <a:schemeClr val="tx1">
                              <a:lumMod val="75000"/>
                              <a:lumOff val="25000"/>
                            </a:schemeClr>
                          </a:solidFill>
                        </a:rPr>
                        <a:t>470Ω Resistor x1</a:t>
                      </a:r>
                    </a:p>
                  </a:txBody>
                  <a:tcPr/>
                </a:tc>
                <a:tc>
                  <a:txBody>
                    <a:bodyPr/>
                    <a:lstStyle/>
                    <a:p>
                      <a:r>
                        <a:rPr lang="en-GB">
                          <a:solidFill>
                            <a:schemeClr val="tx1">
                              <a:lumMod val="75000"/>
                              <a:lumOff val="25000"/>
                            </a:schemeClr>
                          </a:solidFill>
                        </a:rPr>
                        <a:t>Limits current of data pin</a:t>
                      </a:r>
                    </a:p>
                  </a:txBody>
                  <a:tcPr/>
                </a:tc>
                <a:extLst>
                  <a:ext uri="{0D108BD9-81ED-4DB2-BD59-A6C34878D82A}">
                    <a16:rowId xmlns:a16="http://schemas.microsoft.com/office/drawing/2014/main" val="255449359"/>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10kΩ Resistor x2</a:t>
                      </a:r>
                    </a:p>
                  </a:txBody>
                  <a:tcPr/>
                </a:tc>
                <a:tc>
                  <a:txBody>
                    <a:bodyPr/>
                    <a:lstStyle/>
                    <a:p>
                      <a:r>
                        <a:rPr lang="en-GB">
                          <a:solidFill>
                            <a:schemeClr val="tx1">
                              <a:lumMod val="75000"/>
                              <a:lumOff val="25000"/>
                            </a:schemeClr>
                          </a:solidFill>
                        </a:rPr>
                        <a:t>Pull down resistor, restricts current to ground when button pressed</a:t>
                      </a:r>
                    </a:p>
                  </a:txBody>
                  <a:tcPr/>
                </a:tc>
                <a:extLst>
                  <a:ext uri="{0D108BD9-81ED-4DB2-BD59-A6C34878D82A}">
                    <a16:rowId xmlns:a16="http://schemas.microsoft.com/office/drawing/2014/main" val="3196500544"/>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3.9kΩ Resistor x1</a:t>
                      </a:r>
                    </a:p>
                  </a:txBody>
                  <a:tcPr/>
                </a:tc>
                <a:tc>
                  <a:txBody>
                    <a:bodyPr/>
                    <a:lstStyle/>
                    <a:p>
                      <a:r>
                        <a:rPr lang="en-GB">
                          <a:solidFill>
                            <a:schemeClr val="tx1">
                              <a:lumMod val="75000"/>
                              <a:lumOff val="25000"/>
                            </a:schemeClr>
                          </a:solidFill>
                        </a:rPr>
                        <a:t>Pull down resistor, used for LDR function by comparing potential differences</a:t>
                      </a:r>
                      <a:endParaRPr lang="en-US">
                        <a:solidFill>
                          <a:schemeClr val="tx1">
                            <a:lumMod val="75000"/>
                            <a:lumOff val="25000"/>
                          </a:schemeClr>
                        </a:solidFill>
                      </a:endParaRPr>
                    </a:p>
                  </a:txBody>
                  <a:tcPr/>
                </a:tc>
                <a:extLst>
                  <a:ext uri="{0D108BD9-81ED-4DB2-BD59-A6C34878D82A}">
                    <a16:rowId xmlns:a16="http://schemas.microsoft.com/office/drawing/2014/main" val="1662726302"/>
                  </a:ext>
                </a:extLst>
              </a:tr>
            </a:tbl>
          </a:graphicData>
        </a:graphic>
      </p:graphicFrame>
      <p:pic>
        <p:nvPicPr>
          <p:cNvPr id="24" name="Picture 23" descr="E-Projects 100EP514470Ruk 470 Ohm Resistors, 1/4 W, 5% (Pack of 100)">
            <a:extLst>
              <a:ext uri="{FF2B5EF4-FFF2-40B4-BE49-F238E27FC236}">
                <a16:creationId xmlns:a16="http://schemas.microsoft.com/office/drawing/2014/main" id="{BD83A927-1D72-C141-C4A2-9D8FED13E89F}"/>
              </a:ext>
            </a:extLst>
          </p:cNvPr>
          <p:cNvPicPr>
            <a:picLocks noChangeAspect="1"/>
          </p:cNvPicPr>
          <p:nvPr/>
        </p:nvPicPr>
        <p:blipFill>
          <a:blip r:embed="rId4"/>
          <a:srcRect l="24450" t="14407" r="24891" b="68220"/>
          <a:stretch/>
        </p:blipFill>
        <p:spPr>
          <a:xfrm>
            <a:off x="6043154" y="3259016"/>
            <a:ext cx="1184830" cy="429916"/>
          </a:xfrm>
          <a:prstGeom prst="rect">
            <a:avLst/>
          </a:prstGeom>
        </p:spPr>
      </p:pic>
      <p:pic>
        <p:nvPicPr>
          <p:cNvPr id="25" name="Picture 24" descr="A group of resistors with different colors&#10;&#10;AI-generated content may be incorrect.">
            <a:extLst>
              <a:ext uri="{FF2B5EF4-FFF2-40B4-BE49-F238E27FC236}">
                <a16:creationId xmlns:a16="http://schemas.microsoft.com/office/drawing/2014/main" id="{4C7E8688-2F7C-CC87-4CF3-5EAD87824585}"/>
              </a:ext>
            </a:extLst>
          </p:cNvPr>
          <p:cNvPicPr>
            <a:picLocks noChangeAspect="1"/>
          </p:cNvPicPr>
          <p:nvPr/>
        </p:nvPicPr>
        <p:blipFill>
          <a:blip r:embed="rId5"/>
          <a:srcRect l="22064" t="14947" r="24555" b="67972"/>
          <a:stretch/>
        </p:blipFill>
        <p:spPr>
          <a:xfrm>
            <a:off x="6043245" y="4275016"/>
            <a:ext cx="1190809" cy="468591"/>
          </a:xfrm>
          <a:prstGeom prst="rect">
            <a:avLst/>
          </a:prstGeom>
        </p:spPr>
      </p:pic>
      <p:pic>
        <p:nvPicPr>
          <p:cNvPr id="26" name="Picture 25" descr="E-Projects 10EP5143K90 3.9k Ohm Resistors, 1/4 W, 5% (Pack of 10)">
            <a:extLst>
              <a:ext uri="{FF2B5EF4-FFF2-40B4-BE49-F238E27FC236}">
                <a16:creationId xmlns:a16="http://schemas.microsoft.com/office/drawing/2014/main" id="{18896053-13FB-5C1C-25F7-689BDE3583C9}"/>
              </a:ext>
            </a:extLst>
          </p:cNvPr>
          <p:cNvPicPr>
            <a:picLocks noChangeAspect="1"/>
          </p:cNvPicPr>
          <p:nvPr/>
        </p:nvPicPr>
        <p:blipFill>
          <a:blip r:embed="rId6"/>
          <a:srcRect l="24911" t="15302" r="27402" b="67961"/>
          <a:stretch/>
        </p:blipFill>
        <p:spPr>
          <a:xfrm>
            <a:off x="6013938" y="5300785"/>
            <a:ext cx="1259302" cy="449353"/>
          </a:xfrm>
          <a:prstGeom prst="rect">
            <a:avLst/>
          </a:prstGeom>
        </p:spPr>
      </p:pic>
      <p:pic>
        <p:nvPicPr>
          <p:cNvPr id="27" name="Picture 26" descr="A close-up of a circuit board&#10;&#10;AI-generated content may be incorrect.">
            <a:extLst>
              <a:ext uri="{FF2B5EF4-FFF2-40B4-BE49-F238E27FC236}">
                <a16:creationId xmlns:a16="http://schemas.microsoft.com/office/drawing/2014/main" id="{B65DF7F0-76E9-73FB-B1EB-5811D3FCF5A1}"/>
              </a:ext>
            </a:extLst>
          </p:cNvPr>
          <p:cNvPicPr>
            <a:picLocks noChangeAspect="1"/>
          </p:cNvPicPr>
          <p:nvPr/>
        </p:nvPicPr>
        <p:blipFill>
          <a:blip r:embed="rId7"/>
          <a:stretch>
            <a:fillRect/>
          </a:stretch>
        </p:blipFill>
        <p:spPr>
          <a:xfrm>
            <a:off x="240325" y="3043162"/>
            <a:ext cx="1258276" cy="879134"/>
          </a:xfrm>
          <a:prstGeom prst="rect">
            <a:avLst/>
          </a:prstGeom>
        </p:spPr>
      </p:pic>
      <p:pic>
        <p:nvPicPr>
          <p:cNvPr id="29" name="Picture 28" descr="A close up of a device&#10;&#10;AI-generated content may be incorrect.">
            <a:extLst>
              <a:ext uri="{FF2B5EF4-FFF2-40B4-BE49-F238E27FC236}">
                <a16:creationId xmlns:a16="http://schemas.microsoft.com/office/drawing/2014/main" id="{4265379F-DB3D-1469-737D-232277179306}"/>
              </a:ext>
            </a:extLst>
          </p:cNvPr>
          <p:cNvPicPr>
            <a:picLocks noChangeAspect="1"/>
          </p:cNvPicPr>
          <p:nvPr/>
        </p:nvPicPr>
        <p:blipFill>
          <a:blip r:embed="rId8"/>
          <a:srcRect l="131" t="2444" r="52012" b="-592"/>
          <a:stretch/>
        </p:blipFill>
        <p:spPr>
          <a:xfrm>
            <a:off x="449085" y="5064426"/>
            <a:ext cx="853653" cy="931109"/>
          </a:xfrm>
          <a:prstGeom prst="rect">
            <a:avLst/>
          </a:prstGeom>
        </p:spPr>
      </p:pic>
    </p:spTree>
    <p:extLst>
      <p:ext uri="{BB962C8B-B14F-4D97-AF65-F5344CB8AC3E}">
        <p14:creationId xmlns:p14="http://schemas.microsoft.com/office/powerpoint/2010/main" val="156810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00C21-0E25-E0C2-6472-9867374418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8C967-FC69-A42B-22D4-725776FC6188}"/>
              </a:ext>
            </a:extLst>
          </p:cNvPr>
          <p:cNvSpPr>
            <a:spLocks noGrp="1"/>
          </p:cNvSpPr>
          <p:nvPr>
            <p:ph type="title"/>
          </p:nvPr>
        </p:nvSpPr>
        <p:spPr/>
        <p:txBody>
          <a:bodyPr/>
          <a:lstStyle/>
          <a:p>
            <a:r>
              <a:rPr lang="en-US">
                <a:cs typeface="Calibri Light"/>
              </a:rPr>
              <a:t>Hardware Summary</a:t>
            </a:r>
            <a:br>
              <a:rPr lang="en-US">
                <a:ea typeface="Calibri Light"/>
                <a:cs typeface="Calibri Light"/>
              </a:rPr>
            </a:br>
            <a:r>
              <a:rPr lang="en-GB" sz="3600">
                <a:ea typeface="Calibri Light"/>
                <a:cs typeface="Calibri Light"/>
              </a:rPr>
              <a:t>Parts description:</a:t>
            </a:r>
            <a:endParaRPr lang="en-US"/>
          </a:p>
        </p:txBody>
      </p:sp>
      <p:graphicFrame>
        <p:nvGraphicFramePr>
          <p:cNvPr id="8" name="Table 7">
            <a:extLst>
              <a:ext uri="{FF2B5EF4-FFF2-40B4-BE49-F238E27FC236}">
                <a16:creationId xmlns:a16="http://schemas.microsoft.com/office/drawing/2014/main" id="{8BC623AA-429D-FCED-061D-B9461A7290AD}"/>
              </a:ext>
            </a:extLst>
          </p:cNvPr>
          <p:cNvGraphicFramePr>
            <a:graphicFrameLocks noGrp="1"/>
          </p:cNvGraphicFramePr>
          <p:nvPr>
            <p:extLst>
              <p:ext uri="{D42A27DB-BD31-4B8C-83A1-F6EECF244321}">
                <p14:modId xmlns:p14="http://schemas.microsoft.com/office/powerpoint/2010/main" val="2076431972"/>
              </p:ext>
            </p:extLst>
          </p:nvPr>
        </p:nvGraphicFramePr>
        <p:xfrm>
          <a:off x="185615" y="1963615"/>
          <a:ext cx="5778499" cy="4059328"/>
        </p:xfrm>
        <a:graphic>
          <a:graphicData uri="http://schemas.openxmlformats.org/drawingml/2006/table">
            <a:tbl>
              <a:tblPr firstRow="1" bandRow="1">
                <a:tableStyleId>{5C22544A-7EE6-4342-B048-85BDC9FD1C3A}</a:tableStyleId>
              </a:tblPr>
              <a:tblGrid>
                <a:gridCol w="1365250">
                  <a:extLst>
                    <a:ext uri="{9D8B030D-6E8A-4147-A177-3AD203B41FA5}">
                      <a16:colId xmlns:a16="http://schemas.microsoft.com/office/drawing/2014/main" val="1893577778"/>
                    </a:ext>
                  </a:extLst>
                </a:gridCol>
                <a:gridCol w="1926166">
                  <a:extLst>
                    <a:ext uri="{9D8B030D-6E8A-4147-A177-3AD203B41FA5}">
                      <a16:colId xmlns:a16="http://schemas.microsoft.com/office/drawing/2014/main" val="1636953725"/>
                    </a:ext>
                  </a:extLst>
                </a:gridCol>
                <a:gridCol w="2487083">
                  <a:extLst>
                    <a:ext uri="{9D8B030D-6E8A-4147-A177-3AD203B41FA5}">
                      <a16:colId xmlns:a16="http://schemas.microsoft.com/office/drawing/2014/main" val="2895625569"/>
                    </a:ext>
                  </a:extLst>
                </a:gridCol>
              </a:tblGrid>
              <a:tr h="1014832">
                <a:tc>
                  <a:txBody>
                    <a:bodyPr/>
                    <a:lstStyle/>
                    <a:p>
                      <a:r>
                        <a:rPr lang="en-GB"/>
                        <a:t>Image</a:t>
                      </a:r>
                    </a:p>
                  </a:txBody>
                  <a:tcPr/>
                </a:tc>
                <a:tc>
                  <a:txBody>
                    <a:bodyPr/>
                    <a:lstStyle/>
                    <a:p>
                      <a:r>
                        <a:rPr lang="en-GB"/>
                        <a:t>Name</a:t>
                      </a:r>
                    </a:p>
                  </a:txBody>
                  <a:tcPr/>
                </a:tc>
                <a:tc>
                  <a:txBody>
                    <a:bodyPr/>
                    <a:lstStyle/>
                    <a:p>
                      <a:r>
                        <a:rPr lang="en-GB"/>
                        <a:t>Description</a:t>
                      </a:r>
                    </a:p>
                  </a:txBody>
                  <a:tcPr/>
                </a:tc>
                <a:extLst>
                  <a:ext uri="{0D108BD9-81ED-4DB2-BD59-A6C34878D82A}">
                    <a16:rowId xmlns:a16="http://schemas.microsoft.com/office/drawing/2014/main" val="1114186219"/>
                  </a:ext>
                </a:extLst>
              </a:tr>
              <a:tr h="1014832">
                <a:tc>
                  <a:txBody>
                    <a:bodyPr/>
                    <a:lstStyle/>
                    <a:p>
                      <a:endParaRPr lang="en-GB"/>
                    </a:p>
                  </a:txBody>
                  <a:tcPr/>
                </a:tc>
                <a:tc>
                  <a:txBody>
                    <a:bodyPr/>
                    <a:lstStyle/>
                    <a:p>
                      <a:r>
                        <a:rPr lang="en-GB">
                          <a:solidFill>
                            <a:schemeClr val="tx1">
                              <a:lumMod val="75000"/>
                              <a:lumOff val="25000"/>
                            </a:schemeClr>
                          </a:solidFill>
                        </a:rPr>
                        <a:t>WS2812 </a:t>
                      </a:r>
                      <a:r>
                        <a:rPr lang="en-GB" err="1">
                          <a:solidFill>
                            <a:schemeClr val="tx1">
                              <a:lumMod val="75000"/>
                              <a:lumOff val="25000"/>
                            </a:schemeClr>
                          </a:solidFill>
                        </a:rPr>
                        <a:t>Neopixels</a:t>
                      </a:r>
                      <a:r>
                        <a:rPr lang="en-GB">
                          <a:solidFill>
                            <a:schemeClr val="tx1">
                              <a:lumMod val="75000"/>
                              <a:lumOff val="25000"/>
                            </a:schemeClr>
                          </a:solidFill>
                        </a:rPr>
                        <a:t> x64</a:t>
                      </a:r>
                    </a:p>
                  </a:txBody>
                  <a:tcPr/>
                </a:tc>
                <a:tc>
                  <a:txBody>
                    <a:bodyPr/>
                    <a:lstStyle/>
                    <a:p>
                      <a:r>
                        <a:rPr lang="en-GB">
                          <a:solidFill>
                            <a:schemeClr val="tx1">
                              <a:lumMod val="75000"/>
                              <a:lumOff val="25000"/>
                            </a:schemeClr>
                          </a:solidFill>
                        </a:rPr>
                        <a:t>4x4x4 cube made from these, individually addressable and RGB</a:t>
                      </a:r>
                    </a:p>
                  </a:txBody>
                  <a:tcPr/>
                </a:tc>
                <a:extLst>
                  <a:ext uri="{0D108BD9-81ED-4DB2-BD59-A6C34878D82A}">
                    <a16:rowId xmlns:a16="http://schemas.microsoft.com/office/drawing/2014/main" val="255449359"/>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1000uF Capacitor x1</a:t>
                      </a:r>
                    </a:p>
                  </a:txBody>
                  <a:tcPr/>
                </a:tc>
                <a:tc>
                  <a:txBody>
                    <a:bodyPr/>
                    <a:lstStyle/>
                    <a:p>
                      <a:r>
                        <a:rPr lang="en-GB">
                          <a:solidFill>
                            <a:schemeClr val="tx1">
                              <a:lumMod val="75000"/>
                              <a:lumOff val="25000"/>
                            </a:schemeClr>
                          </a:solidFill>
                        </a:rPr>
                        <a:t>Large amount of LEDS, so a capacitor is used for a more reliability</a:t>
                      </a:r>
                    </a:p>
                  </a:txBody>
                  <a:tcPr/>
                </a:tc>
                <a:extLst>
                  <a:ext uri="{0D108BD9-81ED-4DB2-BD59-A6C34878D82A}">
                    <a16:rowId xmlns:a16="http://schemas.microsoft.com/office/drawing/2014/main" val="3196500544"/>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LDR x1</a:t>
                      </a:r>
                    </a:p>
                  </a:txBody>
                  <a:tcPr/>
                </a:tc>
                <a:tc>
                  <a:txBody>
                    <a:bodyPr/>
                    <a:lstStyle/>
                    <a:p>
                      <a:r>
                        <a:rPr lang="en-GB">
                          <a:solidFill>
                            <a:schemeClr val="tx1">
                              <a:lumMod val="75000"/>
                              <a:lumOff val="25000"/>
                            </a:schemeClr>
                          </a:solidFill>
                        </a:rPr>
                        <a:t>Allows brightness of LEDS to change based on ambient light input</a:t>
                      </a:r>
                    </a:p>
                  </a:txBody>
                  <a:tcPr/>
                </a:tc>
                <a:extLst>
                  <a:ext uri="{0D108BD9-81ED-4DB2-BD59-A6C34878D82A}">
                    <a16:rowId xmlns:a16="http://schemas.microsoft.com/office/drawing/2014/main" val="1662726302"/>
                  </a:ext>
                </a:extLst>
              </a:tr>
            </a:tbl>
          </a:graphicData>
        </a:graphic>
      </p:graphicFrame>
      <p:pic>
        <p:nvPicPr>
          <p:cNvPr id="15" name="Picture 14" descr="A close up of a black and white circular object&#10;&#10;AI-generated content may be incorrect.">
            <a:extLst>
              <a:ext uri="{FF2B5EF4-FFF2-40B4-BE49-F238E27FC236}">
                <a16:creationId xmlns:a16="http://schemas.microsoft.com/office/drawing/2014/main" id="{BD0F5FB8-BC35-0714-6C2E-B191A30EF00B}"/>
              </a:ext>
            </a:extLst>
          </p:cNvPr>
          <p:cNvPicPr>
            <a:picLocks noChangeAspect="1"/>
          </p:cNvPicPr>
          <p:nvPr/>
        </p:nvPicPr>
        <p:blipFill>
          <a:blip r:embed="rId3"/>
          <a:stretch>
            <a:fillRect/>
          </a:stretch>
        </p:blipFill>
        <p:spPr>
          <a:xfrm>
            <a:off x="425939" y="3014632"/>
            <a:ext cx="887047" cy="926431"/>
          </a:xfrm>
          <a:prstGeom prst="rect">
            <a:avLst/>
          </a:prstGeom>
        </p:spPr>
      </p:pic>
      <p:graphicFrame>
        <p:nvGraphicFramePr>
          <p:cNvPr id="20" name="Table 19">
            <a:extLst>
              <a:ext uri="{FF2B5EF4-FFF2-40B4-BE49-F238E27FC236}">
                <a16:creationId xmlns:a16="http://schemas.microsoft.com/office/drawing/2014/main" id="{28B7283C-E97A-5CC8-59A1-223E2DC82DDC}"/>
              </a:ext>
            </a:extLst>
          </p:cNvPr>
          <p:cNvGraphicFramePr>
            <a:graphicFrameLocks noGrp="1"/>
          </p:cNvGraphicFramePr>
          <p:nvPr>
            <p:extLst>
              <p:ext uri="{D42A27DB-BD31-4B8C-83A1-F6EECF244321}">
                <p14:modId xmlns:p14="http://schemas.microsoft.com/office/powerpoint/2010/main" val="3795102132"/>
              </p:ext>
            </p:extLst>
          </p:nvPr>
        </p:nvGraphicFramePr>
        <p:xfrm>
          <a:off x="5968999" y="1963615"/>
          <a:ext cx="5778499" cy="4059328"/>
        </p:xfrm>
        <a:graphic>
          <a:graphicData uri="http://schemas.openxmlformats.org/drawingml/2006/table">
            <a:tbl>
              <a:tblPr firstRow="1" bandRow="1">
                <a:tableStyleId>{5C22544A-7EE6-4342-B048-85BDC9FD1C3A}</a:tableStyleId>
              </a:tblPr>
              <a:tblGrid>
                <a:gridCol w="1365250">
                  <a:extLst>
                    <a:ext uri="{9D8B030D-6E8A-4147-A177-3AD203B41FA5}">
                      <a16:colId xmlns:a16="http://schemas.microsoft.com/office/drawing/2014/main" val="1893577778"/>
                    </a:ext>
                  </a:extLst>
                </a:gridCol>
                <a:gridCol w="1926166">
                  <a:extLst>
                    <a:ext uri="{9D8B030D-6E8A-4147-A177-3AD203B41FA5}">
                      <a16:colId xmlns:a16="http://schemas.microsoft.com/office/drawing/2014/main" val="1636953725"/>
                    </a:ext>
                  </a:extLst>
                </a:gridCol>
                <a:gridCol w="2487083">
                  <a:extLst>
                    <a:ext uri="{9D8B030D-6E8A-4147-A177-3AD203B41FA5}">
                      <a16:colId xmlns:a16="http://schemas.microsoft.com/office/drawing/2014/main" val="2895625569"/>
                    </a:ext>
                  </a:extLst>
                </a:gridCol>
              </a:tblGrid>
              <a:tr h="1014832">
                <a:tc>
                  <a:txBody>
                    <a:bodyPr/>
                    <a:lstStyle/>
                    <a:p>
                      <a:r>
                        <a:rPr lang="en-GB"/>
                        <a:t>Image</a:t>
                      </a:r>
                    </a:p>
                  </a:txBody>
                  <a:tcPr/>
                </a:tc>
                <a:tc>
                  <a:txBody>
                    <a:bodyPr/>
                    <a:lstStyle/>
                    <a:p>
                      <a:r>
                        <a:rPr lang="en-GB"/>
                        <a:t>Name</a:t>
                      </a:r>
                    </a:p>
                  </a:txBody>
                  <a:tcPr/>
                </a:tc>
                <a:tc>
                  <a:txBody>
                    <a:bodyPr/>
                    <a:lstStyle/>
                    <a:p>
                      <a:r>
                        <a:rPr lang="en-GB"/>
                        <a:t>Description</a:t>
                      </a:r>
                    </a:p>
                  </a:txBody>
                  <a:tcPr/>
                </a:tc>
                <a:extLst>
                  <a:ext uri="{0D108BD9-81ED-4DB2-BD59-A6C34878D82A}">
                    <a16:rowId xmlns:a16="http://schemas.microsoft.com/office/drawing/2014/main" val="1114186219"/>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Mini Push Button x2</a:t>
                      </a:r>
                      <a:endParaRPr lang="en-US">
                        <a:solidFill>
                          <a:schemeClr val="tx1">
                            <a:lumMod val="75000"/>
                            <a:lumOff val="25000"/>
                          </a:schemeClr>
                        </a:solidFill>
                      </a:endParaRPr>
                    </a:p>
                  </a:txBody>
                  <a:tcPr/>
                </a:tc>
                <a:tc>
                  <a:txBody>
                    <a:bodyPr/>
                    <a:lstStyle/>
                    <a:p>
                      <a:r>
                        <a:rPr lang="en-GB">
                          <a:solidFill>
                            <a:schemeClr val="tx1">
                              <a:lumMod val="75000"/>
                              <a:lumOff val="25000"/>
                            </a:schemeClr>
                          </a:solidFill>
                        </a:rPr>
                        <a:t>Allows user to control led patterns at to turn the LEDS on and off</a:t>
                      </a:r>
                    </a:p>
                  </a:txBody>
                  <a:tcPr/>
                </a:tc>
                <a:extLst>
                  <a:ext uri="{0D108BD9-81ED-4DB2-BD59-A6C34878D82A}">
                    <a16:rowId xmlns:a16="http://schemas.microsoft.com/office/drawing/2014/main" val="255449359"/>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Peizo Buzzer x1</a:t>
                      </a:r>
                      <a:endParaRPr lang="en-US">
                        <a:solidFill>
                          <a:schemeClr val="tx1">
                            <a:lumMod val="75000"/>
                            <a:lumOff val="25000"/>
                          </a:schemeClr>
                        </a:solidFill>
                      </a:endParaRPr>
                    </a:p>
                  </a:txBody>
                  <a:tcPr/>
                </a:tc>
                <a:tc>
                  <a:txBody>
                    <a:bodyPr/>
                    <a:lstStyle/>
                    <a:p>
                      <a:r>
                        <a:rPr lang="en-GB">
                          <a:solidFill>
                            <a:schemeClr val="tx1">
                              <a:lumMod val="75000"/>
                              <a:lumOff val="25000"/>
                            </a:schemeClr>
                          </a:solidFill>
                        </a:rPr>
                        <a:t>Verbal confirmation that the cube has been switched off</a:t>
                      </a:r>
                    </a:p>
                  </a:txBody>
                  <a:tcPr/>
                </a:tc>
                <a:extLst>
                  <a:ext uri="{0D108BD9-81ED-4DB2-BD59-A6C34878D82A}">
                    <a16:rowId xmlns:a16="http://schemas.microsoft.com/office/drawing/2014/main" val="3196500544"/>
                  </a:ext>
                </a:extLst>
              </a:tr>
              <a:tr h="1014832">
                <a:tc>
                  <a:txBody>
                    <a:bodyPr/>
                    <a:lstStyle/>
                    <a:p>
                      <a:endParaRPr lang="en-GB"/>
                    </a:p>
                  </a:txBody>
                  <a:tcPr/>
                </a:tc>
                <a:tc>
                  <a:txBody>
                    <a:bodyPr/>
                    <a:lstStyle/>
                    <a:p>
                      <a:pPr lvl="0">
                        <a:buNone/>
                      </a:pPr>
                      <a:r>
                        <a:rPr lang="en-GB" sz="1800" b="0" i="0" u="none" strike="noStrike" noProof="0">
                          <a:solidFill>
                            <a:schemeClr val="tx1">
                              <a:lumMod val="75000"/>
                              <a:lumOff val="25000"/>
                            </a:schemeClr>
                          </a:solidFill>
                          <a:latin typeface="Calibri"/>
                        </a:rPr>
                        <a:t>Power Supply To Mains Cable x1</a:t>
                      </a:r>
                    </a:p>
                  </a:txBody>
                  <a:tcPr/>
                </a:tc>
                <a:tc>
                  <a:txBody>
                    <a:bodyPr/>
                    <a:lstStyle/>
                    <a:p>
                      <a:r>
                        <a:rPr lang="en-GB">
                          <a:solidFill>
                            <a:schemeClr val="tx1">
                              <a:lumMod val="75000"/>
                              <a:lumOff val="25000"/>
                            </a:schemeClr>
                          </a:solidFill>
                        </a:rPr>
                        <a:t>Allows power supply to be connected to mains power</a:t>
                      </a:r>
                    </a:p>
                  </a:txBody>
                  <a:tcPr/>
                </a:tc>
                <a:extLst>
                  <a:ext uri="{0D108BD9-81ED-4DB2-BD59-A6C34878D82A}">
                    <a16:rowId xmlns:a16="http://schemas.microsoft.com/office/drawing/2014/main" val="1662726302"/>
                  </a:ext>
                </a:extLst>
              </a:tr>
            </a:tbl>
          </a:graphicData>
        </a:graphic>
      </p:graphicFrame>
      <p:pic>
        <p:nvPicPr>
          <p:cNvPr id="3" name="Picture 2" descr="Suntan TS13DJ1H102MSB0C0R 1000uf 50V Low Imp Electrolytic Capacitor">
            <a:extLst>
              <a:ext uri="{FF2B5EF4-FFF2-40B4-BE49-F238E27FC236}">
                <a16:creationId xmlns:a16="http://schemas.microsoft.com/office/drawing/2014/main" id="{D7176F9E-7F3E-7A26-27E3-65C0293F63EE}"/>
              </a:ext>
            </a:extLst>
          </p:cNvPr>
          <p:cNvPicPr>
            <a:picLocks noChangeAspect="1"/>
          </p:cNvPicPr>
          <p:nvPr/>
        </p:nvPicPr>
        <p:blipFill>
          <a:blip r:embed="rId4"/>
          <a:srcRect l="31317" r="32028" b="35520"/>
          <a:stretch/>
        </p:blipFill>
        <p:spPr>
          <a:xfrm rot="-5400000">
            <a:off x="485470" y="3814946"/>
            <a:ext cx="761288" cy="1348730"/>
          </a:xfrm>
          <a:prstGeom prst="rect">
            <a:avLst/>
          </a:prstGeom>
        </p:spPr>
      </p:pic>
      <p:pic>
        <p:nvPicPr>
          <p:cNvPr id="5" name="Picture 4" descr="A close-up of a transistor&#10;&#10;AI-generated content may be incorrect.">
            <a:extLst>
              <a:ext uri="{FF2B5EF4-FFF2-40B4-BE49-F238E27FC236}">
                <a16:creationId xmlns:a16="http://schemas.microsoft.com/office/drawing/2014/main" id="{0FC6D120-6358-556D-7370-9CC67C49188C}"/>
              </a:ext>
            </a:extLst>
          </p:cNvPr>
          <p:cNvPicPr>
            <a:picLocks noChangeAspect="1"/>
          </p:cNvPicPr>
          <p:nvPr/>
        </p:nvPicPr>
        <p:blipFill>
          <a:blip r:embed="rId5"/>
          <a:stretch>
            <a:fillRect/>
          </a:stretch>
        </p:blipFill>
        <p:spPr>
          <a:xfrm>
            <a:off x="425938" y="5115169"/>
            <a:ext cx="779586" cy="779586"/>
          </a:xfrm>
          <a:prstGeom prst="rect">
            <a:avLst/>
          </a:prstGeom>
        </p:spPr>
      </p:pic>
      <p:pic>
        <p:nvPicPr>
          <p:cNvPr id="7" name="Picture 6" descr="A close up of a device&#10;&#10;AI-generated content may be incorrect.">
            <a:extLst>
              <a:ext uri="{FF2B5EF4-FFF2-40B4-BE49-F238E27FC236}">
                <a16:creationId xmlns:a16="http://schemas.microsoft.com/office/drawing/2014/main" id="{37F202A3-0C21-E4C2-C196-C5210FC7B392}"/>
              </a:ext>
            </a:extLst>
          </p:cNvPr>
          <p:cNvPicPr>
            <a:picLocks noChangeAspect="1"/>
          </p:cNvPicPr>
          <p:nvPr/>
        </p:nvPicPr>
        <p:blipFill>
          <a:blip r:embed="rId6"/>
          <a:srcRect l="26506" t="25298" r="27258" b="22876"/>
          <a:stretch/>
        </p:blipFill>
        <p:spPr>
          <a:xfrm>
            <a:off x="6248399" y="3084873"/>
            <a:ext cx="748900" cy="779015"/>
          </a:xfrm>
          <a:prstGeom prst="rect">
            <a:avLst/>
          </a:prstGeom>
        </p:spPr>
      </p:pic>
      <p:pic>
        <p:nvPicPr>
          <p:cNvPr id="10" name="Picture 9" descr="NodeMCU Peizo Buzzer on Arduino IDE | Sriparna's blog on Internet of Things">
            <a:extLst>
              <a:ext uri="{FF2B5EF4-FFF2-40B4-BE49-F238E27FC236}">
                <a16:creationId xmlns:a16="http://schemas.microsoft.com/office/drawing/2014/main" id="{B51FA616-9EE9-7267-9AA1-FF6EBBC7FF76}"/>
              </a:ext>
            </a:extLst>
          </p:cNvPr>
          <p:cNvPicPr>
            <a:picLocks noChangeAspect="1"/>
          </p:cNvPicPr>
          <p:nvPr/>
        </p:nvPicPr>
        <p:blipFill>
          <a:blip r:embed="rId7"/>
          <a:srcRect l="26822" t="11845" r="28114" b="18975"/>
          <a:stretch/>
        </p:blipFill>
        <p:spPr>
          <a:xfrm>
            <a:off x="6212929" y="4013729"/>
            <a:ext cx="864980" cy="950140"/>
          </a:xfrm>
          <a:prstGeom prst="rect">
            <a:avLst/>
          </a:prstGeom>
        </p:spPr>
      </p:pic>
      <p:pic>
        <p:nvPicPr>
          <p:cNvPr id="11" name="Picture 10" descr="2m UK 3 Pin Plug To IEC C13 Mains Power Cable, Black">
            <a:extLst>
              <a:ext uri="{FF2B5EF4-FFF2-40B4-BE49-F238E27FC236}">
                <a16:creationId xmlns:a16="http://schemas.microsoft.com/office/drawing/2014/main" id="{943C3005-92FA-0D10-4E40-EE759F068635}"/>
              </a:ext>
            </a:extLst>
          </p:cNvPr>
          <p:cNvPicPr>
            <a:picLocks noChangeAspect="1"/>
          </p:cNvPicPr>
          <p:nvPr/>
        </p:nvPicPr>
        <p:blipFill>
          <a:blip r:embed="rId8"/>
          <a:srcRect l="10320" t="13167" r="17448" b="19573"/>
          <a:stretch/>
        </p:blipFill>
        <p:spPr>
          <a:xfrm>
            <a:off x="6131170" y="5056554"/>
            <a:ext cx="965459" cy="936537"/>
          </a:xfrm>
          <a:prstGeom prst="rect">
            <a:avLst/>
          </a:prstGeom>
        </p:spPr>
      </p:pic>
    </p:spTree>
    <p:extLst>
      <p:ext uri="{BB962C8B-B14F-4D97-AF65-F5344CB8AC3E}">
        <p14:creationId xmlns:p14="http://schemas.microsoft.com/office/powerpoint/2010/main" val="200996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03E0C156CE1F4E92CB6AEBBD05F86A" ma:contentTypeVersion="5" ma:contentTypeDescription="Create a new document." ma:contentTypeScope="" ma:versionID="9344554dc12e2f9a16337ebd69038bdd">
  <xsd:schema xmlns:xsd="http://www.w3.org/2001/XMLSchema" xmlns:xs="http://www.w3.org/2001/XMLSchema" xmlns:p="http://schemas.microsoft.com/office/2006/metadata/properties" xmlns:ns2="aa1b7f46-24c2-402e-be29-b517ac9e194d" targetNamespace="http://schemas.microsoft.com/office/2006/metadata/properties" ma:root="true" ma:fieldsID="8fe71107b3c21d1e04b8c1f7d107958a" ns2:_="">
    <xsd:import namespace="aa1b7f46-24c2-402e-be29-b517ac9e194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1b7f46-24c2-402e-be29-b517ac9e1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F16474-8B3D-4A2E-B2CB-9FD031B5FB45}">
  <ds:schemaRefs>
    <ds:schemaRef ds:uri="http://schemas.microsoft.com/sharepoint/v3/contenttype/forms"/>
  </ds:schemaRefs>
</ds:datastoreItem>
</file>

<file path=customXml/itemProps2.xml><?xml version="1.0" encoding="utf-8"?>
<ds:datastoreItem xmlns:ds="http://schemas.openxmlformats.org/officeDocument/2006/customXml" ds:itemID="{5996ACFB-A648-49AD-A46D-9DDCAF75850C}">
  <ds:schemaRefs>
    <ds:schemaRef ds:uri="http://purl.org/dc/dcmitype/"/>
    <ds:schemaRef ds:uri="aa1b7f46-24c2-402e-be29-b517ac9e194d"/>
    <ds:schemaRef ds:uri="http://purl.org/dc/elements/1.1/"/>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EA73FC22-3814-4007-9A70-6B1B36A28097}">
  <ds:schemaRefs>
    <ds:schemaRef ds:uri="aa1b7f46-24c2-402e-be29-b517ac9e19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Retrospect</Template>
  <TotalTime>30</TotalTime>
  <Words>1938</Words>
  <Application>Microsoft Office PowerPoint</Application>
  <PresentationFormat>Widescreen</PresentationFormat>
  <Paragraphs>320</Paragraphs>
  <Slides>22</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 Narrow</vt:lpstr>
      <vt:lpstr>Arial</vt:lpstr>
      <vt:lpstr>Calibri</vt:lpstr>
      <vt:lpstr>Calibri Light</vt:lpstr>
      <vt:lpstr>Open Sans</vt:lpstr>
      <vt:lpstr>Wingdings</vt:lpstr>
      <vt:lpstr>Retrospect</vt:lpstr>
      <vt:lpstr>Neopixel Cube</vt:lpstr>
      <vt:lpstr>Team Introduction</vt:lpstr>
      <vt:lpstr>What is our project? </vt:lpstr>
      <vt:lpstr>How is our project different?</vt:lpstr>
      <vt:lpstr>Market Overview</vt:lpstr>
      <vt:lpstr>Market Overview</vt:lpstr>
      <vt:lpstr>  Hardware Overview Top level block diagram: </vt:lpstr>
      <vt:lpstr>Hardware Summary Parts description:</vt:lpstr>
      <vt:lpstr>Hardware Summary Parts description:</vt:lpstr>
      <vt:lpstr>Hardware Summary Design choices:</vt:lpstr>
      <vt:lpstr>Software Overview</vt:lpstr>
      <vt:lpstr>PowerPoint Presentation</vt:lpstr>
      <vt:lpstr>Video </vt:lpstr>
      <vt:lpstr>This Arduino-based system code controls a 4x4x4 NeoPixel LED Cube with interactive features and dynamic lighting patterns. It includes the following:</vt:lpstr>
      <vt:lpstr>PowerPoint Presentation</vt:lpstr>
      <vt:lpstr>Software block diagram</vt:lpstr>
      <vt:lpstr>Finance</vt:lpstr>
      <vt:lpstr>PowerPoint Presentation</vt:lpstr>
      <vt:lpstr>Future developments</vt:lpstr>
      <vt:lpstr>Personal improvements</vt:lpstr>
      <vt:lpstr>What went well</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Adjei</dc:creator>
  <cp:lastModifiedBy>Isaac Adjei (Student)</cp:lastModifiedBy>
  <cp:revision>3</cp:revision>
  <dcterms:created xsi:type="dcterms:W3CDTF">2013-07-15T20:26:40Z</dcterms:created>
  <dcterms:modified xsi:type="dcterms:W3CDTF">2025-12-04T14:03:35Z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0x010100A203E0C156CE1F4E92CB6AEBBD05F86A</vt:lpwstr>
  </property>
</Properties>
</file>